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23"/>
  </p:notesMasterIdLst>
  <p:sldIdLst>
    <p:sldId id="256" r:id="rId2"/>
    <p:sldId id="279" r:id="rId3"/>
    <p:sldId id="272" r:id="rId4"/>
    <p:sldId id="282" r:id="rId5"/>
    <p:sldId id="278" r:id="rId6"/>
    <p:sldId id="262" r:id="rId7"/>
    <p:sldId id="273" r:id="rId8"/>
    <p:sldId id="274" r:id="rId9"/>
    <p:sldId id="270" r:id="rId10"/>
    <p:sldId id="271" r:id="rId11"/>
    <p:sldId id="269" r:id="rId12"/>
    <p:sldId id="268" r:id="rId13"/>
    <p:sldId id="275" r:id="rId14"/>
    <p:sldId id="267" r:id="rId15"/>
    <p:sldId id="266" r:id="rId16"/>
    <p:sldId id="265" r:id="rId17"/>
    <p:sldId id="281" r:id="rId18"/>
    <p:sldId id="276" r:id="rId19"/>
    <p:sldId id="283" r:id="rId20"/>
    <p:sldId id="277"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86801" autoAdjust="0"/>
  </p:normalViewPr>
  <p:slideViewPr>
    <p:cSldViewPr snapToGrid="0">
      <p:cViewPr varScale="1">
        <p:scale>
          <a:sx n="104" d="100"/>
          <a:sy n="104" d="100"/>
        </p:scale>
        <p:origin x="88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72953762065809E-2"/>
          <c:y val="8.2419529803430161E-2"/>
          <c:w val="0.5350343392772523"/>
          <c:h val="0.76363777442954206"/>
        </c:manualLayout>
      </c:layout>
      <c:pieChart>
        <c:varyColors val="1"/>
        <c:ser>
          <c:idx val="0"/>
          <c:order val="0"/>
          <c:tx>
            <c:strRef>
              <c:f>Sayfa1!$B$1</c:f>
              <c:strCache>
                <c:ptCount val="1"/>
                <c:pt idx="0">
                  <c:v>Amount</c:v>
                </c:pt>
              </c:strCache>
            </c:strRef>
          </c:tx>
          <c:explosion val="4"/>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F9A-488C-9645-7BE3D03F20C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F9A-488C-9645-7BE3D03F20C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F9A-488C-9645-7BE3D03F20C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F9A-488C-9645-7BE3D03F20CD}"/>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F9A-488C-9645-7BE3D03F20CD}"/>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F9A-488C-9645-7BE3D03F20CD}"/>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8F9A-488C-9645-7BE3D03F20CD}"/>
              </c:ext>
            </c:extLst>
          </c:dPt>
          <c:dPt>
            <c:idx val="7"/>
            <c:bubble3D val="0"/>
            <c:explosion val="3"/>
            <c:spPr>
              <a:solidFill>
                <a:schemeClr val="accent2">
                  <a:lumMod val="60000"/>
                </a:schemeClr>
              </a:solidFill>
              <a:ln w="19050">
                <a:solidFill>
                  <a:schemeClr val="lt1"/>
                </a:solidFill>
              </a:ln>
              <a:effectLst/>
            </c:spPr>
            <c:extLst>
              <c:ext xmlns:c16="http://schemas.microsoft.com/office/drawing/2014/chart" uri="{C3380CC4-5D6E-409C-BE32-E72D297353CC}">
                <c16:uniqueId val="{0000000F-8F9A-488C-9645-7BE3D03F20CD}"/>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8F9A-488C-9645-7BE3D03F20CD}"/>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8F9A-488C-9645-7BE3D03F20CD}"/>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8F9A-488C-9645-7BE3D03F20CD}"/>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8F9A-488C-9645-7BE3D03F20CD}"/>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8F9A-488C-9645-7BE3D03F20CD}"/>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8F9A-488C-9645-7BE3D03F20C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Sayfa1!$A$2:$A$15</c:f>
              <c:strCache>
                <c:ptCount val="14"/>
                <c:pt idx="0">
                  <c:v>DDoS</c:v>
                </c:pt>
                <c:pt idx="1">
                  <c:v>PortScan</c:v>
                </c:pt>
                <c:pt idx="2">
                  <c:v>Bot</c:v>
                </c:pt>
                <c:pt idx="3">
                  <c:v>Infiltration</c:v>
                </c:pt>
                <c:pt idx="4">
                  <c:v>Brute Force</c:v>
                </c:pt>
                <c:pt idx="5">
                  <c:v>XSS</c:v>
                </c:pt>
                <c:pt idx="6">
                  <c:v>Sql Injection</c:v>
                </c:pt>
                <c:pt idx="7">
                  <c:v>FTP-Patator</c:v>
                </c:pt>
                <c:pt idx="8">
                  <c:v>SSH-Patator</c:v>
                </c:pt>
                <c:pt idx="9">
                  <c:v>DoS slowloris</c:v>
                </c:pt>
                <c:pt idx="10">
                  <c:v>DoS Slowhttptest</c:v>
                </c:pt>
                <c:pt idx="11">
                  <c:v>DoS Hulk</c:v>
                </c:pt>
                <c:pt idx="12">
                  <c:v>DoS GoldenEye</c:v>
                </c:pt>
                <c:pt idx="13">
                  <c:v>Heartbleed</c:v>
                </c:pt>
              </c:strCache>
            </c:strRef>
          </c:cat>
          <c:val>
            <c:numRef>
              <c:f>Sayfa1!$B$2:$B$15</c:f>
              <c:numCache>
                <c:formatCode>General</c:formatCode>
                <c:ptCount val="14"/>
                <c:pt idx="0">
                  <c:v>128027</c:v>
                </c:pt>
                <c:pt idx="1">
                  <c:v>158930</c:v>
                </c:pt>
                <c:pt idx="2">
                  <c:v>1966</c:v>
                </c:pt>
                <c:pt idx="3">
                  <c:v>36</c:v>
                </c:pt>
                <c:pt idx="4">
                  <c:v>1507</c:v>
                </c:pt>
                <c:pt idx="5">
                  <c:v>652</c:v>
                </c:pt>
                <c:pt idx="6">
                  <c:v>21</c:v>
                </c:pt>
                <c:pt idx="7">
                  <c:v>7938</c:v>
                </c:pt>
                <c:pt idx="8">
                  <c:v>5897</c:v>
                </c:pt>
                <c:pt idx="9">
                  <c:v>5796</c:v>
                </c:pt>
                <c:pt idx="10">
                  <c:v>5499</c:v>
                </c:pt>
                <c:pt idx="11">
                  <c:v>231073</c:v>
                </c:pt>
                <c:pt idx="12">
                  <c:v>10293</c:v>
                </c:pt>
                <c:pt idx="13">
                  <c:v>11</c:v>
                </c:pt>
              </c:numCache>
            </c:numRef>
          </c:val>
          <c:extLst>
            <c:ext xmlns:c16="http://schemas.microsoft.com/office/drawing/2014/chart" uri="{C3380CC4-5D6E-409C-BE32-E72D297353CC}">
              <c16:uniqueId val="{0000001C-8F9A-488C-9645-7BE3D03F20CD}"/>
            </c:ext>
          </c:extLst>
        </c:ser>
        <c:dLbls>
          <c:dLblPos val="bestFit"/>
          <c:showLegendKey val="0"/>
          <c:showVal val="1"/>
          <c:showCatName val="0"/>
          <c:showSerName val="0"/>
          <c:showPercent val="0"/>
          <c:showBubbleSize val="0"/>
          <c:showLeaderLines val="1"/>
        </c:dLbls>
        <c:firstSliceAng val="0"/>
      </c:pieChart>
      <c:spPr>
        <a:noFill/>
        <a:ln w="25400">
          <a:noFill/>
        </a:ln>
        <a:effectLst/>
      </c:spPr>
    </c:plotArea>
    <c:legend>
      <c:legendPos val="b"/>
      <c:layout>
        <c:manualLayout>
          <c:xMode val="edge"/>
          <c:yMode val="edge"/>
          <c:x val="0.46887703601491854"/>
          <c:y val="9.8933713038684631E-2"/>
          <c:w val="0.52900533296168017"/>
          <c:h val="0.8175801880759214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Sayfa1!$B$1</c:f>
              <c:strCache>
                <c:ptCount val="1"/>
                <c:pt idx="0">
                  <c:v>Trial #1</c:v>
                </c:pt>
              </c:strCache>
            </c:strRef>
          </c:tx>
          <c:spPr>
            <a:solidFill>
              <a:schemeClr val="accent1"/>
            </a:solidFill>
            <a:ln>
              <a:noFill/>
            </a:ln>
            <a:effectLst/>
          </c:spPr>
          <c:invertIfNegative val="0"/>
          <c:cat>
            <c:strRef>
              <c:f>Sayfa1!$A$2:$A$3</c:f>
              <c:strCache>
                <c:ptCount val="2"/>
                <c:pt idx="0">
                  <c:v>Loss</c:v>
                </c:pt>
                <c:pt idx="1">
                  <c:v>Accuracy</c:v>
                </c:pt>
              </c:strCache>
            </c:strRef>
          </c:cat>
          <c:val>
            <c:numRef>
              <c:f>Sayfa1!$B$2:$B$3</c:f>
              <c:numCache>
                <c:formatCode>General</c:formatCode>
                <c:ptCount val="2"/>
                <c:pt idx="0">
                  <c:v>0.37</c:v>
                </c:pt>
                <c:pt idx="1">
                  <c:v>0.80349999999999999</c:v>
                </c:pt>
              </c:numCache>
            </c:numRef>
          </c:val>
          <c:extLst>
            <c:ext xmlns:c16="http://schemas.microsoft.com/office/drawing/2014/chart" uri="{C3380CC4-5D6E-409C-BE32-E72D297353CC}">
              <c16:uniqueId val="{00000000-A1B2-4D1C-B991-7D9AA7614A1C}"/>
            </c:ext>
          </c:extLst>
        </c:ser>
        <c:ser>
          <c:idx val="1"/>
          <c:order val="1"/>
          <c:tx>
            <c:strRef>
              <c:f>Sayfa1!$C$1</c:f>
              <c:strCache>
                <c:ptCount val="1"/>
                <c:pt idx="0">
                  <c:v>Trial #2</c:v>
                </c:pt>
              </c:strCache>
            </c:strRef>
          </c:tx>
          <c:spPr>
            <a:solidFill>
              <a:schemeClr val="accent2"/>
            </a:solidFill>
            <a:ln>
              <a:noFill/>
            </a:ln>
            <a:effectLst/>
          </c:spPr>
          <c:invertIfNegative val="0"/>
          <c:cat>
            <c:strRef>
              <c:f>Sayfa1!$A$2:$A$3</c:f>
              <c:strCache>
                <c:ptCount val="2"/>
                <c:pt idx="0">
                  <c:v>Loss</c:v>
                </c:pt>
                <c:pt idx="1">
                  <c:v>Accuracy</c:v>
                </c:pt>
              </c:strCache>
            </c:strRef>
          </c:cat>
          <c:val>
            <c:numRef>
              <c:f>Sayfa1!$C$2:$C$3</c:f>
              <c:numCache>
                <c:formatCode>General</c:formatCode>
                <c:ptCount val="2"/>
                <c:pt idx="0">
                  <c:v>0.21</c:v>
                </c:pt>
                <c:pt idx="1">
                  <c:v>0.88100000000000001</c:v>
                </c:pt>
              </c:numCache>
            </c:numRef>
          </c:val>
          <c:extLst>
            <c:ext xmlns:c16="http://schemas.microsoft.com/office/drawing/2014/chart" uri="{C3380CC4-5D6E-409C-BE32-E72D297353CC}">
              <c16:uniqueId val="{00000001-A1B2-4D1C-B991-7D9AA7614A1C}"/>
            </c:ext>
          </c:extLst>
        </c:ser>
        <c:ser>
          <c:idx val="2"/>
          <c:order val="2"/>
          <c:tx>
            <c:strRef>
              <c:f>Sayfa1!$D$1</c:f>
              <c:strCache>
                <c:ptCount val="1"/>
                <c:pt idx="0">
                  <c:v>Trial #3</c:v>
                </c:pt>
              </c:strCache>
            </c:strRef>
          </c:tx>
          <c:spPr>
            <a:solidFill>
              <a:schemeClr val="accent3"/>
            </a:solidFill>
            <a:ln>
              <a:noFill/>
            </a:ln>
            <a:effectLst/>
          </c:spPr>
          <c:invertIfNegative val="0"/>
          <c:cat>
            <c:strRef>
              <c:f>Sayfa1!$A$2:$A$3</c:f>
              <c:strCache>
                <c:ptCount val="2"/>
                <c:pt idx="0">
                  <c:v>Loss</c:v>
                </c:pt>
                <c:pt idx="1">
                  <c:v>Accuracy</c:v>
                </c:pt>
              </c:strCache>
            </c:strRef>
          </c:cat>
          <c:val>
            <c:numRef>
              <c:f>Sayfa1!$D$2:$D$3</c:f>
              <c:numCache>
                <c:formatCode>General</c:formatCode>
                <c:ptCount val="2"/>
                <c:pt idx="0">
                  <c:v>0.23</c:v>
                </c:pt>
                <c:pt idx="1">
                  <c:v>0.93740000000000001</c:v>
                </c:pt>
              </c:numCache>
            </c:numRef>
          </c:val>
          <c:extLst>
            <c:ext xmlns:c16="http://schemas.microsoft.com/office/drawing/2014/chart" uri="{C3380CC4-5D6E-409C-BE32-E72D297353CC}">
              <c16:uniqueId val="{00000002-A1B2-4D1C-B991-7D9AA7614A1C}"/>
            </c:ext>
          </c:extLst>
        </c:ser>
        <c:ser>
          <c:idx val="3"/>
          <c:order val="3"/>
          <c:tx>
            <c:strRef>
              <c:f>Sayfa1!$E$1</c:f>
              <c:strCache>
                <c:ptCount val="1"/>
                <c:pt idx="0">
                  <c:v>Trial #4</c:v>
                </c:pt>
              </c:strCache>
            </c:strRef>
          </c:tx>
          <c:spPr>
            <a:solidFill>
              <a:schemeClr val="accent4"/>
            </a:solidFill>
            <a:ln>
              <a:noFill/>
            </a:ln>
            <a:effectLst/>
          </c:spPr>
          <c:invertIfNegative val="0"/>
          <c:cat>
            <c:strRef>
              <c:f>Sayfa1!$A$2:$A$3</c:f>
              <c:strCache>
                <c:ptCount val="2"/>
                <c:pt idx="0">
                  <c:v>Loss</c:v>
                </c:pt>
                <c:pt idx="1">
                  <c:v>Accuracy</c:v>
                </c:pt>
              </c:strCache>
            </c:strRef>
          </c:cat>
          <c:val>
            <c:numRef>
              <c:f>Sayfa1!$E$2:$E$3</c:f>
              <c:numCache>
                <c:formatCode>General</c:formatCode>
                <c:ptCount val="2"/>
                <c:pt idx="0">
                  <c:v>0.1</c:v>
                </c:pt>
                <c:pt idx="1">
                  <c:v>0.97529999999999994</c:v>
                </c:pt>
              </c:numCache>
            </c:numRef>
          </c:val>
          <c:extLst>
            <c:ext xmlns:c16="http://schemas.microsoft.com/office/drawing/2014/chart" uri="{C3380CC4-5D6E-409C-BE32-E72D297353CC}">
              <c16:uniqueId val="{00000003-A1B2-4D1C-B991-7D9AA7614A1C}"/>
            </c:ext>
          </c:extLst>
        </c:ser>
        <c:ser>
          <c:idx val="4"/>
          <c:order val="4"/>
          <c:tx>
            <c:strRef>
              <c:f>Sayfa1!$F$1</c:f>
              <c:strCache>
                <c:ptCount val="1"/>
                <c:pt idx="0">
                  <c:v>Trial #5</c:v>
                </c:pt>
              </c:strCache>
            </c:strRef>
          </c:tx>
          <c:spPr>
            <a:solidFill>
              <a:schemeClr val="accent5"/>
            </a:solidFill>
            <a:ln>
              <a:noFill/>
            </a:ln>
            <a:effectLst/>
          </c:spPr>
          <c:invertIfNegative val="0"/>
          <c:cat>
            <c:strRef>
              <c:f>Sayfa1!$A$2:$A$3</c:f>
              <c:strCache>
                <c:ptCount val="2"/>
                <c:pt idx="0">
                  <c:v>Loss</c:v>
                </c:pt>
                <c:pt idx="1">
                  <c:v>Accuracy</c:v>
                </c:pt>
              </c:strCache>
            </c:strRef>
          </c:cat>
          <c:val>
            <c:numRef>
              <c:f>Sayfa1!$F$2:$F$3</c:f>
              <c:numCache>
                <c:formatCode>General</c:formatCode>
                <c:ptCount val="2"/>
                <c:pt idx="0" formatCode="0.00">
                  <c:v>1.49</c:v>
                </c:pt>
                <c:pt idx="1">
                  <c:v>0.89129999999999998</c:v>
                </c:pt>
              </c:numCache>
            </c:numRef>
          </c:val>
          <c:extLst>
            <c:ext xmlns:c16="http://schemas.microsoft.com/office/drawing/2014/chart" uri="{C3380CC4-5D6E-409C-BE32-E72D297353CC}">
              <c16:uniqueId val="{00000004-A1B2-4D1C-B991-7D9AA7614A1C}"/>
            </c:ext>
          </c:extLst>
        </c:ser>
        <c:ser>
          <c:idx val="5"/>
          <c:order val="5"/>
          <c:tx>
            <c:strRef>
              <c:f>Sayfa1!$G$1</c:f>
              <c:strCache>
                <c:ptCount val="1"/>
                <c:pt idx="0">
                  <c:v>Trial #6</c:v>
                </c:pt>
              </c:strCache>
            </c:strRef>
          </c:tx>
          <c:spPr>
            <a:solidFill>
              <a:schemeClr val="accent6"/>
            </a:solidFill>
            <a:ln>
              <a:noFill/>
            </a:ln>
            <a:effectLst/>
          </c:spPr>
          <c:invertIfNegative val="0"/>
          <c:cat>
            <c:strRef>
              <c:f>Sayfa1!$A$2:$A$3</c:f>
              <c:strCache>
                <c:ptCount val="2"/>
                <c:pt idx="0">
                  <c:v>Loss</c:v>
                </c:pt>
                <c:pt idx="1">
                  <c:v>Accuracy</c:v>
                </c:pt>
              </c:strCache>
            </c:strRef>
          </c:cat>
          <c:val>
            <c:numRef>
              <c:f>Sayfa1!$G$2:$G$3</c:f>
              <c:numCache>
                <c:formatCode>General</c:formatCode>
                <c:ptCount val="2"/>
                <c:pt idx="0">
                  <c:v>7.0000000000000007E-2</c:v>
                </c:pt>
                <c:pt idx="1">
                  <c:v>0.96389999999999998</c:v>
                </c:pt>
              </c:numCache>
            </c:numRef>
          </c:val>
          <c:extLst>
            <c:ext xmlns:c16="http://schemas.microsoft.com/office/drawing/2014/chart" uri="{C3380CC4-5D6E-409C-BE32-E72D297353CC}">
              <c16:uniqueId val="{00000005-A1B2-4D1C-B991-7D9AA7614A1C}"/>
            </c:ext>
          </c:extLst>
        </c:ser>
        <c:dLbls>
          <c:showLegendKey val="0"/>
          <c:showVal val="0"/>
          <c:showCatName val="0"/>
          <c:showSerName val="0"/>
          <c:showPercent val="0"/>
          <c:showBubbleSize val="0"/>
        </c:dLbls>
        <c:gapWidth val="219"/>
        <c:axId val="491972208"/>
        <c:axId val="491966632"/>
      </c:barChart>
      <c:catAx>
        <c:axId val="4919722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91966632"/>
        <c:crosses val="autoZero"/>
        <c:auto val="1"/>
        <c:lblAlgn val="ctr"/>
        <c:lblOffset val="100"/>
        <c:noMultiLvlLbl val="0"/>
      </c:catAx>
      <c:valAx>
        <c:axId val="4919666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91972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C419F-ACF7-441E-BA38-3F9E15B45FD0}" type="datetimeFigureOut">
              <a:rPr lang="en-US" smtClean="0"/>
              <a:t>10/17/2022</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CF1D6-70E6-43CA-A26E-7C061536BF84}" type="slidenum">
              <a:rPr lang="en-US" smtClean="0"/>
              <a:t>‹#›</a:t>
            </a:fld>
            <a:endParaRPr lang="en-US"/>
          </a:p>
        </p:txBody>
      </p:sp>
    </p:spTree>
    <p:extLst>
      <p:ext uri="{BB962C8B-B14F-4D97-AF65-F5344CB8AC3E}">
        <p14:creationId xmlns:p14="http://schemas.microsoft.com/office/powerpoint/2010/main" val="4218661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Intrusion Detection System (IDS) is a commonly used device for cyber security solutions. The aim of this device is to monitor the network traffic and alert the administrator for any malicious actions in the traffic. We can classify three types of IDS based on their input data which are Network IDS (NIDS) that takes input from the network packets, Host-based IDS (HIDS) that takes input from the specific host's traffic, and Application IDS that takes input as high-risk applications traffic [1]. </a:t>
            </a:r>
          </a:p>
          <a:p>
            <a:r>
              <a:rPr lang="en-US" sz="1800" b="0" i="0" u="none" strike="noStrike" baseline="0" dirty="0">
                <a:solidFill>
                  <a:srgbClr val="000000"/>
                </a:solidFill>
                <a:latin typeface="Arial" panose="020B0604020202020204" pitchFamily="34" charset="0"/>
              </a:rPr>
              <a:t>With the soaring expansion of the Internet over the years, every network has been facing a tremendous amount of traffic with an exponential growth rate. For this reason, it has become inevitable to abandon the traditional network IDS. This traditional approach to detecting an intrusion is called signature-based IDS where the IDS's database tries to match the actions with the already detected attacks. Hence, the industry started to consider a more intellectual way to deal with their big data and they started to improve the efficiency of their IDS. When we are considering big data like network traffic, ML algorithms can be a remedy o handle them. Therefore, machine learning algorithms can be designed to detect the bad intended traffic in a network. So, the other approach to detect an intrusion is called the anomaly-based approach where the IDS is capable to determine the obscure attacks based on abnormal behaviors.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3</a:t>
            </a:fld>
            <a:endParaRPr lang="en-US"/>
          </a:p>
        </p:txBody>
      </p:sp>
    </p:spTree>
    <p:extLst>
      <p:ext uri="{BB962C8B-B14F-4D97-AF65-F5344CB8AC3E}">
        <p14:creationId xmlns:p14="http://schemas.microsoft.com/office/powerpoint/2010/main" val="186093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When I run the trial #5, I got much worse results than the previous trial. The loss graph that can be seen in Figure 11 was the worst loss graph in my experiment. Also, accuracy diminished from 97,53% to 89,13%. The accuracy graph can be seen in the Figure 12. Trial #5’s behaviour made me realize that I can optimize my model’s hyperparameters and structure of layers.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15</a:t>
            </a:fld>
            <a:endParaRPr lang="en-US"/>
          </a:p>
        </p:txBody>
      </p:sp>
    </p:spTree>
    <p:extLst>
      <p:ext uri="{BB962C8B-B14F-4D97-AF65-F5344CB8AC3E}">
        <p14:creationId xmlns:p14="http://schemas.microsoft.com/office/powerpoint/2010/main" val="234201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I doubled the number of convolutional layers by adding one more convolutional layer after each one. Also, I tuned the hyperparameters of the model. With these changes, trial #6’s performance sharpened increasingly. The loss graph, can be seen in the Figure 13, was more synchronized with the reality. I reached the minimum loss in the trial #6 with 0.07. The accuracy graph was a lot better too. The improvement from the previous trial were impressive with increase from 89,13% to 96,39%. The accuracy graph can be seen in the Figure 14. </a:t>
            </a:r>
          </a:p>
          <a:p>
            <a:r>
              <a:rPr lang="en-US" sz="1800" b="0" i="1" u="none" strike="noStrike" baseline="0" dirty="0">
                <a:solidFill>
                  <a:srgbClr val="000000"/>
                </a:solidFill>
                <a:latin typeface="Arial" panose="020B0604020202020204" pitchFamily="34" charset="0"/>
              </a:rPr>
              <a:t>Figure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16</a:t>
            </a:fld>
            <a:endParaRPr lang="en-US"/>
          </a:p>
        </p:txBody>
      </p:sp>
    </p:spTree>
    <p:extLst>
      <p:ext uri="{BB962C8B-B14F-4D97-AF65-F5344CB8AC3E}">
        <p14:creationId xmlns:p14="http://schemas.microsoft.com/office/powerpoint/2010/main" val="405386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rtl="0">
              <a:lnSpc>
                <a:spcPct val="107000"/>
              </a:lnSpc>
              <a:buFont typeface="Symbol" panose="05050102010706020507" pitchFamily="18" charset="2"/>
              <a:buChar char=""/>
            </a:pPr>
            <a:r>
              <a:rPr lang="tr-TR" sz="1100" dirty="0">
                <a:effectLst/>
                <a:latin typeface="Calibri" panose="020F0502020204030204" pitchFamily="34" charset="0"/>
                <a:ea typeface="Calibri" panose="020F0502020204030204" pitchFamily="34" charset="0"/>
                <a:cs typeface="Arial" panose="020B0604020202020204" pitchFamily="34" charset="0"/>
              </a:rPr>
              <a:t>Bunlar diyor ki evet bu </a:t>
            </a:r>
            <a:r>
              <a:rPr lang="tr-TR" sz="1100" dirty="0" err="1">
                <a:effectLst/>
                <a:latin typeface="Calibri" panose="020F0502020204030204" pitchFamily="34" charset="0"/>
                <a:ea typeface="Calibri" panose="020F0502020204030204" pitchFamily="34" charset="0"/>
                <a:cs typeface="Arial" panose="020B0604020202020204" pitchFamily="34" charset="0"/>
              </a:rPr>
              <a:t>dataset</a:t>
            </a:r>
            <a:r>
              <a:rPr lang="tr-TR" sz="1100" dirty="0">
                <a:effectLst/>
                <a:latin typeface="Calibri" panose="020F0502020204030204" pitchFamily="34" charset="0"/>
                <a:ea typeface="Calibri" panose="020F0502020204030204" pitchFamily="34" charset="0"/>
                <a:cs typeface="Arial" panose="020B0604020202020204" pitchFamily="34" charset="0"/>
              </a:rPr>
              <a:t> iyi hoş ama biz 3 tane sorun bulduk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just">
              <a:lnSpc>
                <a:spcPct val="107000"/>
              </a:lnSpc>
              <a:buFont typeface="Courier New" panose="02070309020205020404" pitchFamily="49" charset="0"/>
              <a:buChar char="o"/>
            </a:pPr>
            <a:r>
              <a:rPr lang="tr-TR" sz="1100" dirty="0">
                <a:effectLst/>
                <a:latin typeface="Calibri" panose="020F0502020204030204" pitchFamily="34" charset="0"/>
                <a:ea typeface="Calibri" panose="020F0502020204030204" pitchFamily="34" charset="0"/>
                <a:cs typeface="Arial" panose="020B0604020202020204" pitchFamily="34" charset="0"/>
              </a:rPr>
              <a:t>1. Diyorlar ki </a:t>
            </a:r>
            <a:r>
              <a:rPr lang="tr-TR" sz="1100" dirty="0" err="1">
                <a:effectLst/>
                <a:latin typeface="Calibri" panose="020F0502020204030204" pitchFamily="34" charset="0"/>
                <a:ea typeface="Calibri" panose="020F0502020204030204" pitchFamily="34" charset="0"/>
                <a:cs typeface="Arial" panose="020B0604020202020204" pitchFamily="34" charset="0"/>
              </a:rPr>
              <a:t>output</a:t>
            </a:r>
            <a:r>
              <a:rPr lang="tr-TR" sz="1100" dirty="0">
                <a:effectLst/>
                <a:latin typeface="Calibri" panose="020F0502020204030204" pitchFamily="34" charset="0"/>
                <a:ea typeface="Calibri" panose="020F0502020204030204" pitchFamily="34" charset="0"/>
                <a:cs typeface="Arial" panose="020B0604020202020204" pitchFamily="34" charset="0"/>
              </a:rPr>
              <a:t> file </a:t>
            </a:r>
            <a:r>
              <a:rPr lang="tr-TR" sz="1100" dirty="0" err="1">
                <a:effectLst/>
                <a:latin typeface="Calibri" panose="020F0502020204030204" pitchFamily="34" charset="0"/>
                <a:ea typeface="Calibri" panose="020F0502020204030204" pitchFamily="34" charset="0"/>
                <a:cs typeface="Arial" panose="020B0604020202020204" pitchFamily="34" charset="0"/>
              </a:rPr>
              <a:t>ları</a:t>
            </a:r>
            <a:r>
              <a:rPr lang="tr-TR" sz="1100" dirty="0">
                <a:effectLst/>
                <a:latin typeface="Calibri" panose="020F0502020204030204" pitchFamily="34" charset="0"/>
                <a:ea typeface="Calibri" panose="020F0502020204030204" pitchFamily="34" charset="0"/>
                <a:cs typeface="Arial" panose="020B0604020202020204" pitchFamily="34" charset="0"/>
              </a:rPr>
              <a:t> çok büyük bu da hep </a:t>
            </a:r>
            <a:r>
              <a:rPr lang="tr-TR" sz="1100" dirty="0" err="1">
                <a:effectLst/>
                <a:latin typeface="Calibri" panose="020F0502020204030204" pitchFamily="34" charset="0"/>
                <a:ea typeface="Calibri" panose="020F0502020204030204" pitchFamily="34" charset="0"/>
                <a:cs typeface="Arial" panose="020B0604020202020204" pitchFamily="34" charset="0"/>
              </a:rPr>
              <a:t>processing</a:t>
            </a:r>
            <a:r>
              <a:rPr lang="tr-TR" sz="1100" dirty="0">
                <a:effectLst/>
                <a:latin typeface="Calibri" panose="020F0502020204030204" pitchFamily="34" charset="0"/>
                <a:ea typeface="Calibri" panose="020F0502020204030204" pitchFamily="34" charset="0"/>
                <a:cs typeface="Arial" panose="020B0604020202020204" pitchFamily="34" charset="0"/>
              </a:rPr>
              <a:t> time I </a:t>
            </a:r>
            <a:r>
              <a:rPr lang="tr-TR" sz="1100" dirty="0" err="1">
                <a:effectLst/>
                <a:latin typeface="Calibri" panose="020F0502020204030204" pitchFamily="34" charset="0"/>
                <a:ea typeface="Calibri" panose="020F0502020204030204" pitchFamily="34" charset="0"/>
                <a:cs typeface="Arial" panose="020B0604020202020204" pitchFamily="34" charset="0"/>
              </a:rPr>
              <a:t>arttıryor</a:t>
            </a:r>
            <a:r>
              <a:rPr lang="tr-TR" sz="1100" dirty="0">
                <a:effectLst/>
                <a:latin typeface="Calibri" panose="020F0502020204030204" pitchFamily="34" charset="0"/>
                <a:ea typeface="Calibri" panose="020F0502020204030204" pitchFamily="34" charset="0"/>
                <a:cs typeface="Arial" panose="020B0604020202020204" pitchFamily="34" charset="0"/>
              </a:rPr>
              <a:t> hem de algoritmaların </a:t>
            </a:r>
            <a:r>
              <a:rPr lang="tr-TR" sz="1100" dirty="0" err="1">
                <a:effectLst/>
                <a:latin typeface="Calibri" panose="020F0502020204030204" pitchFamily="34" charset="0"/>
                <a:ea typeface="Calibri" panose="020F0502020204030204" pitchFamily="34" charset="0"/>
                <a:cs typeface="Arial" panose="020B0604020202020204" pitchFamily="34" charset="0"/>
              </a:rPr>
              <a:t>efficiency</a:t>
            </a:r>
            <a:r>
              <a:rPr lang="tr-TR" sz="1100" dirty="0">
                <a:effectLst/>
                <a:latin typeface="Calibri" panose="020F0502020204030204" pitchFamily="34" charset="0"/>
                <a:ea typeface="Calibri" panose="020F0502020204030204" pitchFamily="34" charset="0"/>
                <a:cs typeface="Arial" panose="020B0604020202020204" pitchFamily="34" charset="0"/>
              </a:rPr>
              <a:t>’ si </a:t>
            </a:r>
            <a:r>
              <a:rPr lang="tr-TR" sz="1100" dirty="0" err="1">
                <a:effectLst/>
                <a:latin typeface="Calibri" panose="020F0502020204030204" pitchFamily="34" charset="0"/>
                <a:ea typeface="Calibri" panose="020F0502020204030204" pitchFamily="34" charset="0"/>
                <a:cs typeface="Arial" panose="020B0604020202020204" pitchFamily="34" charset="0"/>
              </a:rPr>
              <a:t>si</a:t>
            </a:r>
            <a:r>
              <a:rPr lang="tr-TR" sz="1100" dirty="0">
                <a:effectLst/>
                <a:latin typeface="Calibri" panose="020F0502020204030204" pitchFamily="34" charset="0"/>
                <a:ea typeface="Calibri" panose="020F0502020204030204" pitchFamily="34" charset="0"/>
                <a:cs typeface="Arial" panose="020B0604020202020204" pitchFamily="34" charset="0"/>
              </a:rPr>
              <a:t> azalıyor diyor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just">
              <a:lnSpc>
                <a:spcPct val="107000"/>
              </a:lnSpc>
              <a:buFont typeface="Courier New" panose="02070309020205020404" pitchFamily="49" charset="0"/>
              <a:buChar char="o"/>
            </a:pPr>
            <a:r>
              <a:rPr lang="tr-TR" sz="1100" dirty="0">
                <a:effectLst/>
                <a:latin typeface="Calibri" panose="020F0502020204030204" pitchFamily="34" charset="0"/>
                <a:ea typeface="Calibri" panose="020F0502020204030204" pitchFamily="34" charset="0"/>
                <a:cs typeface="Arial" panose="020B0604020202020204" pitchFamily="34" charset="0"/>
              </a:rPr>
              <a:t>2. Bu data sette eksik ve </a:t>
            </a:r>
            <a:r>
              <a:rPr lang="tr-TR" sz="1100" dirty="0" err="1">
                <a:effectLst/>
                <a:latin typeface="Calibri" panose="020F0502020204030204" pitchFamily="34" charset="0"/>
                <a:ea typeface="Calibri" panose="020F0502020204030204" pitchFamily="34" charset="0"/>
                <a:cs typeface="Arial" panose="020B0604020202020204" pitchFamily="34" charset="0"/>
              </a:rPr>
              <a:t>redundant</a:t>
            </a:r>
            <a:r>
              <a:rPr lang="tr-TR" sz="1100" dirty="0">
                <a:effectLst/>
                <a:latin typeface="Calibri" panose="020F0502020204030204" pitchFamily="34" charset="0"/>
                <a:ea typeface="Calibri" panose="020F0502020204030204" pitchFamily="34" charset="0"/>
                <a:cs typeface="Arial" panose="020B0604020202020204" pitchFamily="34" charset="0"/>
              </a:rPr>
              <a:t> data var bu da </a:t>
            </a:r>
            <a:r>
              <a:rPr lang="tr-TR" sz="1100" dirty="0" err="1">
                <a:effectLst/>
                <a:latin typeface="Calibri" panose="020F0502020204030204" pitchFamily="34" charset="0"/>
                <a:ea typeface="Calibri" panose="020F0502020204030204" pitchFamily="34" charset="0"/>
                <a:cs typeface="Arial" panose="020B0604020202020204" pitchFamily="34" charset="0"/>
              </a:rPr>
              <a:t>weight</a:t>
            </a:r>
            <a:r>
              <a:rPr lang="tr-TR" sz="1100" dirty="0">
                <a:effectLst/>
                <a:latin typeface="Calibri" panose="020F0502020204030204" pitchFamily="34" charset="0"/>
                <a:ea typeface="Calibri" panose="020F0502020204030204" pitchFamily="34" charset="0"/>
                <a:cs typeface="Arial" panose="020B0604020202020204" pitchFamily="34" charset="0"/>
              </a:rPr>
              <a:t> atamada sıkıntı yaratıyor diyor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buFont typeface="Wingdings" panose="05000000000000000000" pitchFamily="2" charset="2"/>
              <a:buChar char=""/>
            </a:pPr>
            <a:r>
              <a:rPr lang="tr-TR" sz="1100" dirty="0">
                <a:effectLst/>
                <a:latin typeface="Calibri" panose="020F0502020204030204" pitchFamily="34" charset="0"/>
                <a:ea typeface="Calibri" panose="020F0502020204030204" pitchFamily="34" charset="0"/>
                <a:cs typeface="Arial" panose="020B0604020202020204" pitchFamily="34" charset="0"/>
              </a:rPr>
              <a:t>Bu </a:t>
            </a:r>
            <a:r>
              <a:rPr lang="tr-TR" sz="1100" dirty="0" err="1">
                <a:effectLst/>
                <a:latin typeface="Calibri" panose="020F0502020204030204" pitchFamily="34" charset="0"/>
                <a:ea typeface="Calibri" panose="020F0502020204030204" pitchFamily="34" charset="0"/>
                <a:cs typeface="Arial" panose="020B0604020202020204" pitchFamily="34" charset="0"/>
              </a:rPr>
              <a:t>dataset</a:t>
            </a:r>
            <a:r>
              <a:rPr lang="tr-TR" sz="1100" dirty="0">
                <a:effectLst/>
                <a:latin typeface="Calibri" panose="020F0502020204030204" pitchFamily="34" charset="0"/>
                <a:ea typeface="Calibri" panose="020F0502020204030204" pitchFamily="34" charset="0"/>
                <a:cs typeface="Arial" panose="020B0604020202020204" pitchFamily="34" charset="0"/>
              </a:rPr>
              <a:t> 5 günde toplanan </a:t>
            </a:r>
            <a:r>
              <a:rPr lang="tr-TR" sz="1100" dirty="0" err="1">
                <a:effectLst/>
                <a:latin typeface="Calibri" panose="020F0502020204030204" pitchFamily="34" charset="0"/>
                <a:ea typeface="Calibri" panose="020F0502020204030204" pitchFamily="34" charset="0"/>
                <a:cs typeface="Arial" panose="020B0604020202020204" pitchFamily="34" charset="0"/>
              </a:rPr>
              <a:t>pcap</a:t>
            </a:r>
            <a:r>
              <a:rPr lang="tr-TR" sz="1100" dirty="0">
                <a:effectLst/>
                <a:latin typeface="Calibri" panose="020F0502020204030204" pitchFamily="34" charset="0"/>
                <a:ea typeface="Calibri" panose="020F0502020204030204" pitchFamily="34" charset="0"/>
                <a:cs typeface="Arial" panose="020B0604020202020204" pitchFamily="34" charset="0"/>
              </a:rPr>
              <a:t> dosyalarının </a:t>
            </a:r>
            <a:r>
              <a:rPr lang="tr-TR" sz="1100" dirty="0" err="1">
                <a:effectLst/>
                <a:latin typeface="Calibri" panose="020F0502020204030204" pitchFamily="34" charset="0"/>
                <a:ea typeface="Calibri" panose="020F0502020204030204" pitchFamily="34" charset="0"/>
                <a:cs typeface="Arial" panose="020B0604020202020204" pitchFamily="34" charset="0"/>
              </a:rPr>
              <a:t>merge</a:t>
            </a:r>
            <a:r>
              <a:rPr lang="tr-TR" sz="1100" dirty="0">
                <a:effectLst/>
                <a:latin typeface="Calibri" panose="020F0502020204030204" pitchFamily="34" charset="0"/>
                <a:ea typeface="Calibri" panose="020F0502020204030204" pitchFamily="34" charset="0"/>
                <a:cs typeface="Arial" panose="020B0604020202020204" pitchFamily="34" charset="0"/>
              </a:rPr>
              <a:t> edilmiş hali ama yani çok sıkıntı olmuş</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buFont typeface="Wingdings" panose="05000000000000000000" pitchFamily="2" charset="2"/>
              <a:buChar char=""/>
            </a:pPr>
            <a:r>
              <a:rPr lang="tr-TR" sz="1100" dirty="0">
                <a:effectLst/>
                <a:latin typeface="Calibri" panose="020F0502020204030204" pitchFamily="34" charset="0"/>
                <a:ea typeface="Calibri" panose="020F0502020204030204" pitchFamily="34" charset="0"/>
                <a:cs typeface="Arial" panose="020B0604020202020204" pitchFamily="34" charset="0"/>
              </a:rPr>
              <a:t>Toplamda 3119345 </a:t>
            </a:r>
            <a:r>
              <a:rPr lang="tr-TR" sz="1100" dirty="0" err="1">
                <a:effectLst/>
                <a:latin typeface="Calibri" panose="020F0502020204030204" pitchFamily="34" charset="0"/>
                <a:ea typeface="Calibri" panose="020F0502020204030204" pitchFamily="34" charset="0"/>
                <a:cs typeface="Arial" panose="020B0604020202020204" pitchFamily="34" charset="0"/>
              </a:rPr>
              <a:t>instance</a:t>
            </a:r>
            <a:r>
              <a:rPr lang="tr-TR" sz="1100" dirty="0">
                <a:effectLst/>
                <a:latin typeface="Calibri" panose="020F0502020204030204" pitchFamily="34" charset="0"/>
                <a:ea typeface="Calibri" panose="020F0502020204030204" pitchFamily="34" charset="0"/>
                <a:cs typeface="Arial" panose="020B0604020202020204" pitchFamily="34" charset="0"/>
              </a:rPr>
              <a:t> dan 288602 sinin </a:t>
            </a:r>
            <a:r>
              <a:rPr lang="tr-TR" sz="1100" dirty="0" err="1">
                <a:effectLst/>
                <a:latin typeface="Calibri" panose="020F0502020204030204" pitchFamily="34" charset="0"/>
                <a:ea typeface="Calibri" panose="020F0502020204030204" pitchFamily="34" charset="0"/>
                <a:cs typeface="Arial" panose="020B0604020202020204" pitchFamily="34" charset="0"/>
              </a:rPr>
              <a:t>class</a:t>
            </a:r>
            <a:r>
              <a:rPr lang="tr-TR" sz="1100" dirty="0">
                <a:effectLst/>
                <a:latin typeface="Calibri" panose="020F0502020204030204" pitchFamily="34" charset="0"/>
                <a:ea typeface="Calibri" panose="020F0502020204030204" pitchFamily="34" charset="0"/>
                <a:cs typeface="Arial" panose="020B0604020202020204" pitchFamily="34" charset="0"/>
              </a:rPr>
              <a:t> ı yok. 203 </a:t>
            </a:r>
            <a:r>
              <a:rPr lang="tr-TR" sz="1100" dirty="0" err="1">
                <a:effectLst/>
                <a:latin typeface="Calibri" panose="020F0502020204030204" pitchFamily="34" charset="0"/>
                <a:ea typeface="Calibri" panose="020F0502020204030204" pitchFamily="34" charset="0"/>
                <a:cs typeface="Arial" panose="020B0604020202020204" pitchFamily="34" charset="0"/>
              </a:rPr>
              <a:t>instance</a:t>
            </a:r>
            <a:r>
              <a:rPr lang="tr-TR" sz="1100" dirty="0">
                <a:effectLst/>
                <a:latin typeface="Calibri" panose="020F0502020204030204" pitchFamily="34" charset="0"/>
                <a:ea typeface="Calibri" panose="020F0502020204030204" pitchFamily="34" charset="0"/>
                <a:cs typeface="Arial" panose="020B0604020202020204" pitchFamily="34" charset="0"/>
              </a:rPr>
              <a:t> da </a:t>
            </a:r>
            <a:r>
              <a:rPr lang="tr-TR" sz="1100" dirty="0" err="1">
                <a:effectLst/>
                <a:latin typeface="Calibri" panose="020F0502020204030204" pitchFamily="34" charset="0"/>
                <a:ea typeface="Calibri" panose="020F0502020204030204" pitchFamily="34" charset="0"/>
                <a:cs typeface="Arial" panose="020B0604020202020204" pitchFamily="34" charset="0"/>
              </a:rPr>
              <a:t>da</a:t>
            </a:r>
            <a:r>
              <a:rPr lang="tr-TR" sz="1100" dirty="0">
                <a:effectLst/>
                <a:latin typeface="Calibri" panose="020F0502020204030204" pitchFamily="34" charset="0"/>
                <a:ea typeface="Calibri" panose="020F0502020204030204" pitchFamily="34" charset="0"/>
                <a:cs typeface="Arial" panose="020B0604020202020204" pitchFamily="34" charset="0"/>
              </a:rPr>
              <a:t> bilgi eksikliği varmış.</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buFont typeface="Wingdings" panose="05000000000000000000" pitchFamily="2" charset="2"/>
              <a:buChar char=""/>
            </a:pPr>
            <a:r>
              <a:rPr lang="tr-TR" sz="1100" dirty="0">
                <a:effectLst/>
                <a:latin typeface="Calibri" panose="020F0502020204030204" pitchFamily="34" charset="0"/>
                <a:ea typeface="Calibri" panose="020F0502020204030204" pitchFamily="34" charset="0"/>
                <a:cs typeface="Arial" panose="020B0604020202020204" pitchFamily="34" charset="0"/>
              </a:rPr>
              <a:t>Bunlar da bu eksik dataları silmişler, zaten bunları silence de </a:t>
            </a:r>
            <a:r>
              <a:rPr lang="tr-TR" sz="1100" dirty="0" err="1">
                <a:effectLst/>
                <a:latin typeface="Calibri" panose="020F0502020204030204" pitchFamily="34" charset="0"/>
                <a:ea typeface="Calibri" panose="020F0502020204030204" pitchFamily="34" charset="0"/>
                <a:cs typeface="Arial" panose="020B0604020202020204" pitchFamily="34" charset="0"/>
              </a:rPr>
              <a:t>redundancy</a:t>
            </a:r>
            <a:r>
              <a:rPr lang="tr-TR" sz="1100" dirty="0">
                <a:effectLst/>
                <a:latin typeface="Calibri" panose="020F0502020204030204" pitchFamily="34" charset="0"/>
                <a:ea typeface="Calibri" panose="020F0502020204030204" pitchFamily="34" charset="0"/>
                <a:cs typeface="Arial" panose="020B0604020202020204" pitchFamily="34" charset="0"/>
              </a:rPr>
              <a:t> de kalmamış</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gn="just">
              <a:lnSpc>
                <a:spcPct val="107000"/>
              </a:lnSpc>
              <a:buFont typeface="Courier New" panose="02070309020205020404" pitchFamily="49" charset="0"/>
              <a:buChar char="o"/>
            </a:pPr>
            <a:r>
              <a:rPr lang="tr-TR" sz="1100" dirty="0">
                <a:effectLst/>
                <a:latin typeface="Calibri" panose="020F0502020204030204" pitchFamily="34" charset="0"/>
                <a:ea typeface="Calibri" panose="020F0502020204030204" pitchFamily="34" charset="0"/>
                <a:cs typeface="Arial" panose="020B0604020202020204" pitchFamily="34" charset="0"/>
              </a:rPr>
              <a:t>3. Bu data setinde “</a:t>
            </a:r>
            <a:r>
              <a:rPr lang="tr-TR" sz="1100" dirty="0" err="1">
                <a:effectLst/>
                <a:latin typeface="Calibri" panose="020F0502020204030204" pitchFamily="34" charset="0"/>
                <a:ea typeface="Calibri" panose="020F0502020204030204" pitchFamily="34" charset="0"/>
                <a:cs typeface="Arial" panose="020B0604020202020204" pitchFamily="34" charset="0"/>
              </a:rPr>
              <a:t>high-class</a:t>
            </a:r>
            <a:r>
              <a:rPr lang="tr-TR" sz="1100" dirty="0">
                <a:effectLst/>
                <a:latin typeface="Calibri" panose="020F0502020204030204" pitchFamily="34" charset="0"/>
                <a:ea typeface="Calibri" panose="020F0502020204030204" pitchFamily="34" charset="0"/>
                <a:cs typeface="Arial" panose="020B0604020202020204" pitchFamily="34" charset="0"/>
              </a:rPr>
              <a:t> </a:t>
            </a:r>
            <a:r>
              <a:rPr lang="tr-TR" sz="1100" dirty="0" err="1">
                <a:effectLst/>
                <a:latin typeface="Calibri" panose="020F0502020204030204" pitchFamily="34" charset="0"/>
                <a:ea typeface="Calibri" panose="020F0502020204030204" pitchFamily="34" charset="0"/>
                <a:cs typeface="Arial" panose="020B0604020202020204" pitchFamily="34" charset="0"/>
              </a:rPr>
              <a:t>imbalance</a:t>
            </a:r>
            <a:r>
              <a:rPr lang="tr-TR" sz="1100" dirty="0">
                <a:effectLst/>
                <a:latin typeface="Calibri" panose="020F0502020204030204" pitchFamily="34" charset="0"/>
                <a:ea typeface="Calibri" panose="020F0502020204030204" pitchFamily="34" charset="0"/>
                <a:cs typeface="Arial" panose="020B0604020202020204" pitchFamily="34" charset="0"/>
              </a:rPr>
              <a:t>” denen sorun var bu da modelin bir </a:t>
            </a:r>
            <a:r>
              <a:rPr lang="tr-TR" sz="1100" dirty="0" err="1">
                <a:effectLst/>
                <a:latin typeface="Calibri" panose="020F0502020204030204" pitchFamily="34" charset="0"/>
                <a:ea typeface="Calibri" panose="020F0502020204030204" pitchFamily="34" charset="0"/>
                <a:cs typeface="Arial" panose="020B0604020202020204" pitchFamily="34" charset="0"/>
              </a:rPr>
              <a:t>class</a:t>
            </a:r>
            <a:r>
              <a:rPr lang="tr-TR" sz="1100" dirty="0">
                <a:effectLst/>
                <a:latin typeface="Calibri" panose="020F0502020204030204" pitchFamily="34" charset="0"/>
                <a:ea typeface="Calibri" panose="020F0502020204030204" pitchFamily="34" charset="0"/>
                <a:cs typeface="Arial" panose="020B0604020202020204" pitchFamily="34" charset="0"/>
              </a:rPr>
              <a:t> a </a:t>
            </a:r>
            <a:r>
              <a:rPr lang="tr-TR" sz="1100" dirty="0" err="1">
                <a:effectLst/>
                <a:latin typeface="Calibri" panose="020F0502020204030204" pitchFamily="34" charset="0"/>
                <a:ea typeface="Calibri" panose="020F0502020204030204" pitchFamily="34" charset="0"/>
                <a:cs typeface="Arial" panose="020B0604020202020204" pitchFamily="34" charset="0"/>
              </a:rPr>
              <a:t>biased</a:t>
            </a:r>
            <a:r>
              <a:rPr lang="tr-TR" sz="1100" dirty="0">
                <a:effectLst/>
                <a:latin typeface="Calibri" panose="020F0502020204030204" pitchFamily="34" charset="0"/>
                <a:ea typeface="Calibri" panose="020F0502020204030204" pitchFamily="34" charset="0"/>
                <a:cs typeface="Arial" panose="020B0604020202020204" pitchFamily="34" charset="0"/>
              </a:rPr>
              <a:t> olmasına sebep oluyor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buFont typeface="Wingdings" panose="05000000000000000000" pitchFamily="2" charset="2"/>
              <a:buChar char=""/>
            </a:pPr>
            <a:r>
              <a:rPr lang="tr-TR" sz="1100" dirty="0">
                <a:effectLst/>
                <a:latin typeface="Calibri" panose="020F0502020204030204" pitchFamily="34" charset="0"/>
                <a:ea typeface="Calibri" panose="020F0502020204030204" pitchFamily="34" charset="0"/>
                <a:cs typeface="Arial" panose="020B0604020202020204" pitchFamily="34" charset="0"/>
              </a:rPr>
              <a:t>Yani </a:t>
            </a:r>
            <a:r>
              <a:rPr lang="tr-TR" sz="1100" dirty="0" err="1">
                <a:effectLst/>
                <a:latin typeface="Calibri" panose="020F0502020204030204" pitchFamily="34" charset="0"/>
                <a:ea typeface="Calibri" panose="020F0502020204030204" pitchFamily="34" charset="0"/>
                <a:cs typeface="Arial" panose="020B0604020202020204" pitchFamily="34" charset="0"/>
              </a:rPr>
              <a:t>class</a:t>
            </a:r>
            <a:r>
              <a:rPr lang="tr-TR" sz="1100" dirty="0">
                <a:effectLst/>
                <a:latin typeface="Calibri" panose="020F0502020204030204" pitchFamily="34" charset="0"/>
                <a:ea typeface="Calibri" panose="020F0502020204030204" pitchFamily="34" charset="0"/>
                <a:cs typeface="Arial" panose="020B0604020202020204" pitchFamily="34" charset="0"/>
              </a:rPr>
              <a:t> </a:t>
            </a:r>
            <a:r>
              <a:rPr lang="tr-TR" sz="1100" dirty="0" err="1">
                <a:effectLst/>
                <a:latin typeface="Calibri" panose="020F0502020204030204" pitchFamily="34" charset="0"/>
                <a:ea typeface="Calibri" panose="020F0502020204030204" pitchFamily="34" charset="0"/>
                <a:cs typeface="Arial" panose="020B0604020202020204" pitchFamily="34" charset="0"/>
              </a:rPr>
              <a:t>lar</a:t>
            </a:r>
            <a:r>
              <a:rPr lang="tr-TR" sz="1100" dirty="0">
                <a:effectLst/>
                <a:latin typeface="Calibri" panose="020F0502020204030204" pitchFamily="34" charset="0"/>
                <a:ea typeface="Calibri" panose="020F0502020204030204" pitchFamily="34" charset="0"/>
                <a:cs typeface="Arial" panose="020B0604020202020204" pitchFamily="34" charset="0"/>
              </a:rPr>
              <a:t> arasında baya </a:t>
            </a:r>
            <a:r>
              <a:rPr lang="tr-TR" sz="1100" dirty="0" err="1">
                <a:effectLst/>
                <a:latin typeface="Calibri" panose="020F0502020204030204" pitchFamily="34" charset="0"/>
                <a:ea typeface="Calibri" panose="020F0502020204030204" pitchFamily="34" charset="0"/>
                <a:cs typeface="Arial" panose="020B0604020202020204" pitchFamily="34" charset="0"/>
              </a:rPr>
              <a:t>bi</a:t>
            </a:r>
            <a:r>
              <a:rPr lang="tr-TR" sz="1100" dirty="0">
                <a:effectLst/>
                <a:latin typeface="Calibri" panose="020F0502020204030204" pitchFamily="34" charset="0"/>
                <a:ea typeface="Calibri" panose="020F0502020204030204" pitchFamily="34" charset="0"/>
                <a:cs typeface="Arial" panose="020B0604020202020204" pitchFamily="34" charset="0"/>
              </a:rPr>
              <a:t> fark var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buFont typeface="Wingdings" panose="05000000000000000000" pitchFamily="2" charset="2"/>
              <a:buChar char=""/>
            </a:pPr>
            <a:r>
              <a:rPr lang="tr-TR" sz="1100" i="0" dirty="0">
                <a:solidFill>
                  <a:srgbClr val="404040"/>
                </a:solidFill>
                <a:effectLst/>
                <a:latin typeface="Calibri" panose="020F0502020204030204" pitchFamily="34" charset="0"/>
                <a:ea typeface="Calibri" panose="020F0502020204030204" pitchFamily="34" charset="0"/>
                <a:cs typeface="Arial" panose="020B0604020202020204" pitchFamily="34" charset="0"/>
              </a:rPr>
              <a:t>Yani </a:t>
            </a:r>
            <a:r>
              <a:rPr lang="tr-TR" sz="1100" i="0" dirty="0" err="1">
                <a:solidFill>
                  <a:srgbClr val="404040"/>
                </a:solidFill>
                <a:effectLst/>
                <a:latin typeface="Calibri" panose="020F0502020204030204" pitchFamily="34" charset="0"/>
                <a:ea typeface="Calibri" panose="020F0502020204030204" pitchFamily="34" charset="0"/>
                <a:cs typeface="Arial" panose="020B0604020202020204" pitchFamily="34" charset="0"/>
              </a:rPr>
              <a:t>benign</a:t>
            </a:r>
            <a:r>
              <a:rPr lang="tr-TR" sz="1100" i="0" dirty="0">
                <a:solidFill>
                  <a:srgbClr val="404040"/>
                </a:solidFill>
                <a:effectLst/>
                <a:latin typeface="Calibri" panose="020F0502020204030204" pitchFamily="34" charset="0"/>
                <a:ea typeface="Calibri" panose="020F0502020204030204" pitchFamily="34" charset="0"/>
                <a:cs typeface="Arial" panose="020B0604020202020204" pitchFamily="34" charset="0"/>
              </a:rPr>
              <a:t> %83.34 ile baştayken </a:t>
            </a:r>
            <a:r>
              <a:rPr lang="tr-TR" sz="1100" i="0" dirty="0" err="1">
                <a:solidFill>
                  <a:srgbClr val="404040"/>
                </a:solidFill>
                <a:effectLst/>
                <a:latin typeface="Calibri" panose="020F0502020204030204" pitchFamily="34" charset="0"/>
                <a:ea typeface="Calibri" panose="020F0502020204030204" pitchFamily="34" charset="0"/>
                <a:cs typeface="Arial" panose="020B0604020202020204" pitchFamily="34" charset="0"/>
              </a:rPr>
              <a:t>heartbleed</a:t>
            </a:r>
            <a:r>
              <a:rPr lang="tr-TR" sz="1100" i="0" dirty="0">
                <a:solidFill>
                  <a:srgbClr val="404040"/>
                </a:solidFill>
                <a:effectLst/>
                <a:latin typeface="Calibri" panose="020F0502020204030204" pitchFamily="34" charset="0"/>
                <a:ea typeface="Calibri" panose="020F0502020204030204" pitchFamily="34" charset="0"/>
                <a:cs typeface="Arial" panose="020B0604020202020204" pitchFamily="34" charset="0"/>
              </a:rPr>
              <a:t> en az ile %0.00039</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lvl="2" indent="-228600" algn="just">
              <a:lnSpc>
                <a:spcPct val="107000"/>
              </a:lnSpc>
              <a:spcAft>
                <a:spcPts val="800"/>
              </a:spcAft>
              <a:buFont typeface="Wingdings" panose="05000000000000000000" pitchFamily="2" charset="2"/>
              <a:buChar char=""/>
            </a:pPr>
            <a:r>
              <a:rPr lang="tr-TR" sz="1100" i="0" dirty="0">
                <a:solidFill>
                  <a:srgbClr val="404040"/>
                </a:solidFill>
                <a:effectLst/>
                <a:latin typeface="Calibri" panose="020F0502020204030204" pitchFamily="34" charset="0"/>
                <a:ea typeface="Calibri" panose="020F0502020204030204" pitchFamily="34" charset="0"/>
                <a:cs typeface="Arial" panose="020B0604020202020204" pitchFamily="34" charset="0"/>
              </a:rPr>
              <a:t>Bunlar da </a:t>
            </a:r>
            <a:r>
              <a:rPr lang="tr-TR" sz="1100" i="0" dirty="0" err="1">
                <a:solidFill>
                  <a:srgbClr val="404040"/>
                </a:solidFill>
                <a:effectLst/>
                <a:latin typeface="Calibri" panose="020F0502020204030204" pitchFamily="34" charset="0"/>
                <a:ea typeface="Calibri" panose="020F0502020204030204" pitchFamily="34" charset="0"/>
                <a:cs typeface="Arial" panose="020B0604020202020204" pitchFamily="34" charset="0"/>
              </a:rPr>
              <a:t>imbalance</a:t>
            </a:r>
            <a:r>
              <a:rPr lang="tr-TR" sz="1100" i="0" dirty="0">
                <a:solidFill>
                  <a:srgbClr val="404040"/>
                </a:solidFill>
                <a:effectLst/>
                <a:latin typeface="Calibri" panose="020F0502020204030204" pitchFamily="34" charset="0"/>
                <a:ea typeface="Calibri" panose="020F0502020204030204" pitchFamily="34" charset="0"/>
                <a:cs typeface="Arial" panose="020B0604020202020204" pitchFamily="34" charset="0"/>
              </a:rPr>
              <a:t> I önlemek için atakları genelleşmişler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18</a:t>
            </a:fld>
            <a:endParaRPr lang="en-US"/>
          </a:p>
        </p:txBody>
      </p:sp>
    </p:spTree>
    <p:extLst>
      <p:ext uri="{BB962C8B-B14F-4D97-AF65-F5344CB8AC3E}">
        <p14:creationId xmlns:p14="http://schemas.microsoft.com/office/powerpoint/2010/main" val="165071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19</a:t>
            </a:fld>
            <a:endParaRPr lang="en-US"/>
          </a:p>
        </p:txBody>
      </p:sp>
    </p:spTree>
    <p:extLst>
      <p:ext uri="{BB962C8B-B14F-4D97-AF65-F5344CB8AC3E}">
        <p14:creationId xmlns:p14="http://schemas.microsoft.com/office/powerpoint/2010/main" val="217119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First, they created two kind of network. One is attacker network and the other one is the victim network. In attacker network, they have the machines that will initiate the attack towards to the victim network. The attacker network consists of some Kali computers. On the other hand, they tried to resonate the victim to the legitimate network as much as possible. Hence, they put a Domain Controller, DNS server, Windows and Ubuntu servers, Windows, Mac and Ubuntu user computers, Fortinet </a:t>
            </a:r>
            <a:r>
              <a:rPr lang="en-US" sz="1800" b="0" i="0" u="none" strike="noStrike" baseline="0" dirty="0">
                <a:solidFill>
                  <a:srgbClr val="000000"/>
                </a:solidFill>
                <a:latin typeface="Calibri" panose="020F0502020204030204" pitchFamily="34" charset="0"/>
              </a:rPr>
              <a:t>2 </a:t>
            </a:r>
          </a:p>
          <a:p>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Firewall.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5</a:t>
            </a:fld>
            <a:endParaRPr lang="en-US"/>
          </a:p>
        </p:txBody>
      </p:sp>
    </p:spTree>
    <p:extLst>
      <p:ext uri="{BB962C8B-B14F-4D97-AF65-F5344CB8AC3E}">
        <p14:creationId xmlns:p14="http://schemas.microsoft.com/office/powerpoint/2010/main" val="1327486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b="0" i="0" u="none" strike="noStrike" baseline="0" dirty="0" err="1">
                <a:solidFill>
                  <a:srgbClr val="000000"/>
                </a:solidFill>
                <a:latin typeface="Arial" panose="020B0604020202020204" pitchFamily="34" charset="0"/>
              </a:rPr>
              <a:t>Benign</a:t>
            </a:r>
            <a:r>
              <a:rPr lang="tr-TR" sz="1800" b="0" i="0" u="none" strike="noStrike" baseline="0" dirty="0">
                <a:solidFill>
                  <a:srgbClr val="000000"/>
                </a:solidFill>
                <a:latin typeface="Arial" panose="020B0604020202020204" pitchFamily="34" charset="0"/>
              </a:rPr>
              <a:t> </a:t>
            </a:r>
            <a:r>
              <a:rPr lang="tr-TR" sz="1800" b="0" i="0" u="none" strike="noStrike" baseline="0" dirty="0" err="1">
                <a:solidFill>
                  <a:srgbClr val="000000"/>
                </a:solidFill>
                <a:latin typeface="Arial" panose="020B0604020202020204" pitchFamily="34" charset="0"/>
              </a:rPr>
              <a:t>traffic</a:t>
            </a:r>
            <a:r>
              <a:rPr lang="tr-TR" sz="1800" b="0" i="0" u="none" strike="noStrike" baseline="0" dirty="0">
                <a:solidFill>
                  <a:srgbClr val="000000"/>
                </a:solidFill>
                <a:latin typeface="Arial" panose="020B0604020202020204" pitchFamily="34" charset="0"/>
              </a:rPr>
              <a:t> </a:t>
            </a:r>
            <a:r>
              <a:rPr lang="tr-TR" sz="1800" b="0" i="0" u="none" strike="noStrike" baseline="0" dirty="0" err="1">
                <a:solidFill>
                  <a:srgbClr val="000000"/>
                </a:solidFill>
                <a:latin typeface="Arial" panose="020B0604020202020204" pitchFamily="34" charset="0"/>
              </a:rPr>
              <a:t>are</a:t>
            </a:r>
            <a:r>
              <a:rPr lang="tr-TR" sz="1800" b="0" i="0" u="none" strike="noStrike" baseline="0" dirty="0">
                <a:solidFill>
                  <a:srgbClr val="000000"/>
                </a:solidFill>
                <a:latin typeface="Arial" panose="020B0604020202020204" pitchFamily="34" charset="0"/>
              </a:rPr>
              <a:t> </a:t>
            </a:r>
            <a:r>
              <a:rPr lang="en-US" sz="1800" b="0" i="0" u="none" strike="noStrike" baseline="0" dirty="0">
                <a:solidFill>
                  <a:srgbClr val="000000"/>
                </a:solidFill>
                <a:latin typeface="Arial" panose="020B0604020202020204" pitchFamily="34" charset="0"/>
              </a:rPr>
              <a:t>SSH, HTTP/S, FTP and email protocols. The attack traffic consists of 7 different attack profiles. Brute Force, Heart Bleed Attack, Botnet, DoS (Denial of Service) Attack, DDoS (Distributed Denial of Services) Attack, Web Attack, and Infiltration Attack </a:t>
            </a:r>
            <a:endParaRPr lang="tr-TR" sz="1800" b="0" i="0" u="none" strike="noStrike" baseline="0" dirty="0">
              <a:solidFill>
                <a:srgbClr val="000000"/>
              </a:solidFill>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B8CF1D6-70E6-43CA-A26E-7C061536BF84}" type="slidenum">
              <a:rPr lang="en-US" smtClean="0"/>
              <a:t>6</a:t>
            </a:fld>
            <a:endParaRPr lang="en-US"/>
          </a:p>
        </p:txBody>
      </p:sp>
    </p:spTree>
    <p:extLst>
      <p:ext uri="{BB962C8B-B14F-4D97-AF65-F5344CB8AC3E}">
        <p14:creationId xmlns:p14="http://schemas.microsoft.com/office/powerpoint/2010/main" val="406389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5B8CF1D6-70E6-43CA-A26E-7C061536BF84}" type="slidenum">
              <a:rPr lang="en-US" smtClean="0"/>
              <a:t>8</a:t>
            </a:fld>
            <a:endParaRPr lang="en-US"/>
          </a:p>
        </p:txBody>
      </p:sp>
    </p:spTree>
    <p:extLst>
      <p:ext uri="{BB962C8B-B14F-4D97-AF65-F5344CB8AC3E}">
        <p14:creationId xmlns:p14="http://schemas.microsoft.com/office/powerpoint/2010/main" val="60095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The first result I obtained was about the usage of CNN model without any feature selection which would be 70. Even if I got 80.35% accuracy for Trial #1, the loss function can be seen in the Figure 5 tell us the instability of our model.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9</a:t>
            </a:fld>
            <a:endParaRPr lang="en-US"/>
          </a:p>
        </p:txBody>
      </p:sp>
    </p:spTree>
    <p:extLst>
      <p:ext uri="{BB962C8B-B14F-4D97-AF65-F5344CB8AC3E}">
        <p14:creationId xmlns:p14="http://schemas.microsoft.com/office/powerpoint/2010/main" val="328171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When I run the Random Forest Classifier for to examine the importance of the 70 features, I saw a divergent number of features that can have less impact in my model. It can be seen in a descendent sorted manner in Figure 4. This encourages to do feature selection in the model. After the results, I diminished the number of features to half of the original number of features which led to 40. After trying with 40 features on trial #2, I got accuracy of 88,10%. The loss function that can be seen in the Figure 6 was better than the trial #1’s. This showed me the improvement in my model. </a:t>
            </a:r>
          </a:p>
          <a:p>
            <a:r>
              <a:rPr lang="en-US" sz="1800" b="0" i="1" u="none" strike="noStrike" baseline="0" dirty="0">
                <a:solidFill>
                  <a:srgbClr val="000000"/>
                </a:solidFill>
                <a:latin typeface="Arial" panose="020B0604020202020204" pitchFamily="34" charset="0"/>
              </a:rPr>
              <a:t>Figure 5: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10</a:t>
            </a:fld>
            <a:endParaRPr lang="en-US"/>
          </a:p>
        </p:txBody>
      </p:sp>
    </p:spTree>
    <p:extLst>
      <p:ext uri="{BB962C8B-B14F-4D97-AF65-F5344CB8AC3E}">
        <p14:creationId xmlns:p14="http://schemas.microsoft.com/office/powerpoint/2010/main" val="280161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Arial" panose="020B0604020202020204" pitchFamily="34" charset="0"/>
              </a:rPr>
              <a:t>I decided to make the batch size to 512 from 256 because of the amount of time my model takes for each trial.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11</a:t>
            </a:fld>
            <a:endParaRPr lang="en-US"/>
          </a:p>
        </p:txBody>
      </p:sp>
    </p:spTree>
    <p:extLst>
      <p:ext uri="{BB962C8B-B14F-4D97-AF65-F5344CB8AC3E}">
        <p14:creationId xmlns:p14="http://schemas.microsoft.com/office/powerpoint/2010/main" val="221753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Arial" panose="020B0604020202020204" pitchFamily="34" charset="0"/>
              </a:rPr>
              <a:t>I run the model with the batch size 512 for trial #3 and I got the accuracy of 93.74%. In contrast to increase in accuracy, the loss function that can be seen in the Figure 7 was less stable than the trial #2’s. When we look at the accuracy function of the Trial #3’s that can be seen in Figure 8, we can see the harsh zig-zag in the model’s accuracy. </a:t>
            </a:r>
            <a:endParaRPr lang="tr-TR" sz="1800" b="0" i="0" u="none" strike="noStrike" baseline="0" dirty="0">
              <a:solidFill>
                <a:srgbClr val="000000"/>
              </a:solidFill>
              <a:latin typeface="Arial" panose="020B0604020202020204" pitchFamily="34" charset="0"/>
            </a:endParaRPr>
          </a:p>
          <a:p>
            <a:endParaRPr lang="tr-TR"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Because of the instable form of the CNN model, I decided to implement BILSTM layers in our CNN model. </a:t>
            </a:r>
            <a:endParaRPr lang="en-US" dirty="0"/>
          </a:p>
        </p:txBody>
      </p:sp>
      <p:sp>
        <p:nvSpPr>
          <p:cNvPr id="4" name="Slide Number Placeholder 3"/>
          <p:cNvSpPr>
            <a:spLocks noGrp="1"/>
          </p:cNvSpPr>
          <p:nvPr>
            <p:ph type="sldNum" sz="quarter" idx="5"/>
          </p:nvPr>
        </p:nvSpPr>
        <p:spPr/>
        <p:txBody>
          <a:bodyPr/>
          <a:lstStyle/>
          <a:p>
            <a:fld id="{5B8CF1D6-70E6-43CA-A26E-7C061536BF84}" type="slidenum">
              <a:rPr lang="en-US" smtClean="0"/>
              <a:t>12</a:t>
            </a:fld>
            <a:endParaRPr lang="en-US"/>
          </a:p>
        </p:txBody>
      </p:sp>
    </p:spTree>
    <p:extLst>
      <p:ext uri="{BB962C8B-B14F-4D97-AF65-F5344CB8AC3E}">
        <p14:creationId xmlns:p14="http://schemas.microsoft.com/office/powerpoint/2010/main" val="3681743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After implementing the </a:t>
            </a:r>
            <a:r>
              <a:rPr lang="en-US" sz="1800" b="0" i="0" u="none" strike="noStrike" baseline="0" dirty="0" err="1">
                <a:solidFill>
                  <a:srgbClr val="000000"/>
                </a:solidFill>
                <a:latin typeface="Arial" panose="020B0604020202020204" pitchFamily="34" charset="0"/>
              </a:rPr>
              <a:t>the</a:t>
            </a:r>
            <a:r>
              <a:rPr lang="en-US" sz="1800" b="0" i="0" u="none" strike="noStrike" baseline="0" dirty="0">
                <a:solidFill>
                  <a:srgbClr val="000000"/>
                </a:solidFill>
                <a:latin typeface="Arial" panose="020B0604020202020204" pitchFamily="34" charset="0"/>
              </a:rPr>
              <a:t> hybrid system, I obtained a lot more stable form of my model. The accuracy was 97,53% which was the peak in my experiment so far. The trial #4’s loss graph can be seen in the Figure 9 and the accuracy graph can be seen in the Figure 10. I decided to experiment with the number of features so I decreased the number of features from 40 to its quarter amount, 10</a:t>
            </a:r>
            <a:endParaRPr lang="en-US" sz="1800" dirty="0"/>
          </a:p>
        </p:txBody>
      </p:sp>
      <p:sp>
        <p:nvSpPr>
          <p:cNvPr id="4" name="Slide Number Placeholder 3"/>
          <p:cNvSpPr>
            <a:spLocks noGrp="1"/>
          </p:cNvSpPr>
          <p:nvPr>
            <p:ph type="sldNum" sz="quarter" idx="5"/>
          </p:nvPr>
        </p:nvSpPr>
        <p:spPr/>
        <p:txBody>
          <a:bodyPr/>
          <a:lstStyle/>
          <a:p>
            <a:fld id="{5B8CF1D6-70E6-43CA-A26E-7C061536BF84}" type="slidenum">
              <a:rPr lang="en-US" smtClean="0"/>
              <a:t>14</a:t>
            </a:fld>
            <a:endParaRPr lang="en-US"/>
          </a:p>
        </p:txBody>
      </p:sp>
    </p:spTree>
    <p:extLst>
      <p:ext uri="{BB962C8B-B14F-4D97-AF65-F5344CB8AC3E}">
        <p14:creationId xmlns:p14="http://schemas.microsoft.com/office/powerpoint/2010/main" val="3092951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1F02-D04A-F96B-B091-EDCCED5715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720904-4E6F-5245-1092-D3BE1811F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794B6F-A260-4ED3-5778-928C0B57EB5A}"/>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4C54EF4B-0B94-7513-D6D4-882193FC4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54C6D-36A7-85A2-1A33-CB956A206EAD}"/>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115677873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6D7A-1733-9F67-C169-CFD5BB168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ACFD18-CFAE-3FD6-1E30-576CBD2F89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A6611-8297-CC6D-F178-0EA279F76CB3}"/>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748E4B2A-407B-598D-3C80-16161E57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1AF5E-B8BD-8872-9ABC-585F7805A94D}"/>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35470803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1B0E0-97D6-0FE3-CE3B-66541FD976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1A89E4-587F-5257-6430-226DC00777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B3CE6-A720-BF65-80CC-97B5BDDA67B9}"/>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2C3EF010-A2A4-41F2-34A8-FBBE92984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9AFF6-4915-A84B-5A20-27E36C73F834}"/>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270277553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7E751-3B71-C077-4FD2-94EBE47E8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0ED73A-F40D-D720-FF13-EC6E271C9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7CD2-CB8F-905B-AA4A-0EA4B6506B43}"/>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6FCDD6E8-E9CB-A62E-7443-3999FEB5A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2D659-F0A2-0DA9-DB8E-1504C8765D5F}"/>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41939628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5F8A-CC88-81F2-2B5F-B2472F14D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706939-DBF9-8398-D012-35F99BBD2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AFBAEE-79E9-37FE-7B43-8172CBE68C68}"/>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D1908CD7-A767-B23C-3B4B-4514D8766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4AD0B-60D0-BF91-8610-05B86B96128E}"/>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32713186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8C45-C512-7184-4E26-EB960B2D0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499549-F123-5416-1A48-718DE7BB4E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A2E0B2-0BC7-00E5-EEE2-CF6781B7B3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BC663D-DF9B-0B41-226C-6BAA2A361C58}"/>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6" name="Footer Placeholder 5">
            <a:extLst>
              <a:ext uri="{FF2B5EF4-FFF2-40B4-BE49-F238E27FC236}">
                <a16:creationId xmlns:a16="http://schemas.microsoft.com/office/drawing/2014/main" id="{3E1FD43A-E27A-4A0B-683A-B13605ABF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CF4ED3-E78D-1285-FBA2-B15BE1DDA1D8}"/>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8399729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DD22D-B19C-3F10-FB42-9162201BA7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ABC5EB-C007-2794-C474-3AEC783DBF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87E2CB-CA95-E11B-61E3-F2714569A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03F158-F493-B35A-7E89-C9E5EC5284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D05447-4432-C7D8-2975-9A188ECC5E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201B49-4097-2DC3-E624-07B2A0026B82}"/>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8" name="Footer Placeholder 7">
            <a:extLst>
              <a:ext uri="{FF2B5EF4-FFF2-40B4-BE49-F238E27FC236}">
                <a16:creationId xmlns:a16="http://schemas.microsoft.com/office/drawing/2014/main" id="{CD7057EB-A873-EA4D-80F1-9043A0446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7EC76D-C4F1-9C9B-A1F0-9B00E13E1F04}"/>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367480218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EFB2A-32F8-4DDC-53CC-4775C8EB00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CF3BA8-B7FE-717D-001F-CD08FA308DCA}"/>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4" name="Footer Placeholder 3">
            <a:extLst>
              <a:ext uri="{FF2B5EF4-FFF2-40B4-BE49-F238E27FC236}">
                <a16:creationId xmlns:a16="http://schemas.microsoft.com/office/drawing/2014/main" id="{B6AA3E57-04B7-AF39-7852-441AAB8733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0848C9-6D4E-1875-9E43-BF05B3784D58}"/>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262070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4CB778-F94C-DC40-4EF9-91D0E60B84C1}"/>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3" name="Footer Placeholder 2">
            <a:extLst>
              <a:ext uri="{FF2B5EF4-FFF2-40B4-BE49-F238E27FC236}">
                <a16:creationId xmlns:a16="http://schemas.microsoft.com/office/drawing/2014/main" id="{7DF220AB-411F-95D5-5F05-4178288EFB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0CB40A-A822-49B5-6085-A2EEBA04B720}"/>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21067764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442C-F9A8-AE29-E8C3-C48E3314B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C26F9A-9556-F51D-A921-A9749D9132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53C350-9EC7-214D-87F2-D1188A630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EA1CB-3730-C5FA-1863-DD3E372656C0}"/>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6" name="Footer Placeholder 5">
            <a:extLst>
              <a:ext uri="{FF2B5EF4-FFF2-40B4-BE49-F238E27FC236}">
                <a16:creationId xmlns:a16="http://schemas.microsoft.com/office/drawing/2014/main" id="{46F2234D-7B63-8847-6375-044AB93A8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69AED8-961C-97D9-685F-02F1672324CB}"/>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42036112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5610-ED88-970F-653A-66DF30648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E9E877-3C8C-35D5-09CC-09C89B76A5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5FC950-71AC-A44D-4375-8F7615BBB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B61F1-04B5-BBE7-2FD4-71C30699BDF3}"/>
              </a:ext>
            </a:extLst>
          </p:cNvPr>
          <p:cNvSpPr>
            <a:spLocks noGrp="1"/>
          </p:cNvSpPr>
          <p:nvPr>
            <p:ph type="dt" sz="half" idx="10"/>
          </p:nvPr>
        </p:nvSpPr>
        <p:spPr/>
        <p:txBody>
          <a:bodyPr/>
          <a:lstStyle/>
          <a:p>
            <a:fld id="{A8E52284-E4D8-4C83-9FA6-49EB0226D2AB}" type="datetime1">
              <a:rPr lang="en-US" smtClean="0"/>
              <a:t>10/17/2022</a:t>
            </a:fld>
            <a:endParaRPr lang="en-US"/>
          </a:p>
        </p:txBody>
      </p:sp>
      <p:sp>
        <p:nvSpPr>
          <p:cNvPr id="6" name="Footer Placeholder 5">
            <a:extLst>
              <a:ext uri="{FF2B5EF4-FFF2-40B4-BE49-F238E27FC236}">
                <a16:creationId xmlns:a16="http://schemas.microsoft.com/office/drawing/2014/main" id="{9F0D1829-27B5-C16C-8DA0-48BB10ECF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F0CA8-D0B7-E5FB-5FB7-50688348D2A9}"/>
              </a:ext>
            </a:extLst>
          </p:cNvPr>
          <p:cNvSpPr>
            <a:spLocks noGrp="1"/>
          </p:cNvSpPr>
          <p:nvPr>
            <p:ph type="sldNum" sz="quarter" idx="12"/>
          </p:nvPr>
        </p:nvSpPr>
        <p:spPr/>
        <p:txBody>
          <a:bodyPr/>
          <a:lstStyle/>
          <a:p>
            <a:fld id="{61DF4A57-276A-469A-AFB3-1F08B7461BF5}" type="slidenum">
              <a:rPr lang="en-US" smtClean="0"/>
              <a:t>‹#›</a:t>
            </a:fld>
            <a:endParaRPr lang="en-US"/>
          </a:p>
        </p:txBody>
      </p:sp>
    </p:spTree>
    <p:extLst>
      <p:ext uri="{BB962C8B-B14F-4D97-AF65-F5344CB8AC3E}">
        <p14:creationId xmlns:p14="http://schemas.microsoft.com/office/powerpoint/2010/main" val="68343918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1D8846-519D-2E9C-7BD4-E68C4EA0AA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29EF14-18F0-9C71-E3A2-0EDFDB0E60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CAF6E-4067-1D95-DA37-6072E414C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52284-E4D8-4C83-9FA6-49EB0226D2AB}" type="datetime1">
              <a:rPr lang="en-US" smtClean="0"/>
              <a:t>10/17/2022</a:t>
            </a:fld>
            <a:endParaRPr lang="en-US"/>
          </a:p>
        </p:txBody>
      </p:sp>
      <p:sp>
        <p:nvSpPr>
          <p:cNvPr id="5" name="Footer Placeholder 4">
            <a:extLst>
              <a:ext uri="{FF2B5EF4-FFF2-40B4-BE49-F238E27FC236}">
                <a16:creationId xmlns:a16="http://schemas.microsoft.com/office/drawing/2014/main" id="{0BFE9B26-3BA7-3A9E-CC98-AAD5C62C4E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34C1B2-E8B7-83E9-0681-0FDA3BD540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F4A57-276A-469A-AFB3-1F08B7461BF5}" type="slidenum">
              <a:rPr lang="en-US" smtClean="0"/>
              <a:t>‹#›</a:t>
            </a:fld>
            <a:endParaRPr lang="en-US"/>
          </a:p>
        </p:txBody>
      </p:sp>
    </p:spTree>
    <p:extLst>
      <p:ext uri="{BB962C8B-B14F-4D97-AF65-F5344CB8AC3E}">
        <p14:creationId xmlns:p14="http://schemas.microsoft.com/office/powerpoint/2010/main" val="3610504846"/>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8EF8F472-94A9-46F0-B4B2-C6324D95AD6F}"/>
              </a:ext>
            </a:extLst>
          </p:cNvPr>
          <p:cNvSpPr txBox="1"/>
          <p:nvPr/>
        </p:nvSpPr>
        <p:spPr>
          <a:xfrm>
            <a:off x="2310727" y="215269"/>
            <a:ext cx="7736707" cy="6206827"/>
          </a:xfrm>
          <a:prstGeom prst="rect">
            <a:avLst/>
          </a:prstGeom>
          <a:noFill/>
        </p:spPr>
        <p:txBody>
          <a:bodyPr wrap="square">
            <a:spAutoFit/>
          </a:bodyPr>
          <a:lstStyle/>
          <a:p>
            <a:pPr algn="ctr">
              <a:spcAft>
                <a:spcPts val="800"/>
              </a:spcAft>
            </a:pPr>
            <a:r>
              <a:rPr lang="en-US" b="1" dirty="0">
                <a:solidFill>
                  <a:schemeClr val="bg1"/>
                </a:solidFill>
                <a:effectLst/>
                <a:latin typeface="+mj-lt"/>
                <a:ea typeface="Calibri" panose="020F0502020204030204" pitchFamily="34" charset="0"/>
                <a:cs typeface="Times New Roman" panose="02020603050405020304" pitchFamily="18" charset="0"/>
              </a:rPr>
              <a:t>T. C.</a:t>
            </a:r>
            <a:endParaRPr lang="tr-TR"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b="1" dirty="0">
                <a:solidFill>
                  <a:schemeClr val="bg1"/>
                </a:solidFill>
                <a:effectLst/>
                <a:latin typeface="+mj-lt"/>
                <a:ea typeface="Calibri" panose="020F0502020204030204" pitchFamily="34" charset="0"/>
                <a:cs typeface="Times New Roman" panose="02020603050405020304" pitchFamily="18" charset="0"/>
              </a:rPr>
              <a:t>ANKARA UNIVERSITY</a:t>
            </a:r>
            <a:endParaRPr lang="tr-TR"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b="1" dirty="0">
                <a:solidFill>
                  <a:schemeClr val="bg1"/>
                </a:solidFill>
                <a:effectLst/>
                <a:latin typeface="+mj-lt"/>
                <a:ea typeface="Calibri" panose="020F0502020204030204" pitchFamily="34" charset="0"/>
                <a:cs typeface="Times New Roman" panose="02020603050405020304" pitchFamily="18" charset="0"/>
              </a:rPr>
              <a:t>ENGINEERING FACULTY</a:t>
            </a:r>
            <a:endParaRPr lang="tr-TR" b="1" dirty="0">
              <a:solidFill>
                <a:schemeClr val="bg1"/>
              </a:solidFill>
              <a:effectLst/>
              <a:latin typeface="+mj-lt"/>
              <a:ea typeface="Calibri" panose="020F0502020204030204" pitchFamily="34" charset="0"/>
              <a:cs typeface="Times New Roman" panose="02020603050405020304" pitchFamily="18" charset="0"/>
            </a:endParaRPr>
          </a:p>
          <a:p>
            <a:pPr marL="464185" indent="-464185" algn="ctr">
              <a:spcAft>
                <a:spcPts val="800"/>
              </a:spcAft>
            </a:pPr>
            <a:r>
              <a:rPr lang="en-US" b="1" dirty="0">
                <a:solidFill>
                  <a:schemeClr val="bg1"/>
                </a:solidFill>
                <a:effectLst/>
                <a:latin typeface="+mj-lt"/>
                <a:ea typeface="Calibri" panose="020F0502020204030204" pitchFamily="34" charset="0"/>
                <a:cs typeface="Times New Roman" panose="02020603050405020304" pitchFamily="18" charset="0"/>
              </a:rPr>
              <a:t>COMPUTER ENGINEERING DEPARTMENT</a:t>
            </a:r>
            <a:endParaRPr lang="tr-TR"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sz="2800" b="1" dirty="0">
                <a:solidFill>
                  <a:schemeClr val="bg1"/>
                </a:solidFill>
                <a:effectLst/>
                <a:latin typeface="+mj-lt"/>
                <a:ea typeface="Calibri" panose="020F0502020204030204" pitchFamily="34" charset="0"/>
                <a:cs typeface="Times New Roman" panose="02020603050405020304" pitchFamily="18" charset="0"/>
              </a:rPr>
              <a:t> </a:t>
            </a:r>
            <a:endParaRPr lang="tr-TR" sz="28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sz="4000" b="1" dirty="0">
                <a:solidFill>
                  <a:schemeClr val="bg1"/>
                </a:solidFill>
                <a:effectLst/>
                <a:latin typeface="+mj-lt"/>
                <a:ea typeface="Calibri" panose="020F0502020204030204" pitchFamily="34" charset="0"/>
                <a:cs typeface="Times New Roman" panose="02020603050405020304" pitchFamily="18" charset="0"/>
              </a:rPr>
              <a:t>AN INTRUSION DETECTION SYSTEM</a:t>
            </a:r>
            <a:endParaRPr lang="tr-TR" sz="40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sz="4000" b="1" dirty="0">
                <a:solidFill>
                  <a:schemeClr val="bg1"/>
                </a:solidFill>
                <a:effectLst/>
                <a:latin typeface="+mj-lt"/>
                <a:ea typeface="Calibri" panose="020F0502020204030204" pitchFamily="34" charset="0"/>
                <a:cs typeface="Times New Roman" panose="02020603050405020304" pitchFamily="18" charset="0"/>
              </a:rPr>
              <a:t> FOR NEW CYBER ATTACKS</a:t>
            </a:r>
            <a:endParaRPr lang="tr-TR" sz="40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endParaRPr lang="tr-TR" sz="28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en-US" sz="4000" b="1" dirty="0">
                <a:solidFill>
                  <a:schemeClr val="bg1"/>
                </a:solidFill>
                <a:effectLst/>
                <a:latin typeface="+mj-lt"/>
                <a:ea typeface="Calibri" panose="020F0502020204030204" pitchFamily="34" charset="0"/>
                <a:cs typeface="Times New Roman" panose="02020603050405020304" pitchFamily="18" charset="0"/>
              </a:rPr>
              <a:t>Ayça Nur VANLI</a:t>
            </a:r>
            <a:endParaRPr lang="tr-TR" sz="40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endParaRPr lang="tr-TR" sz="2800" b="1" dirty="0">
              <a:solidFill>
                <a:schemeClr val="bg1"/>
              </a:solidFill>
              <a:effectLst/>
              <a:latin typeface="+mj-lt"/>
              <a:ea typeface="Calibri" panose="020F0502020204030204" pitchFamily="34" charset="0"/>
              <a:cs typeface="Times New Roman" panose="02020603050405020304" pitchFamily="18" charset="0"/>
            </a:endParaRPr>
          </a:p>
          <a:p>
            <a:pPr algn="ctr">
              <a:spcAft>
                <a:spcPts val="800"/>
              </a:spcAft>
            </a:pPr>
            <a:r>
              <a:rPr lang="tr-TR" sz="2000" b="1" dirty="0" err="1">
                <a:solidFill>
                  <a:schemeClr val="bg1"/>
                </a:solidFill>
                <a:latin typeface="+mj-lt"/>
                <a:ea typeface="Calibri" panose="020F0502020204030204" pitchFamily="34" charset="0"/>
                <a:cs typeface="Times New Roman" panose="02020603050405020304" pitchFamily="18" charset="0"/>
              </a:rPr>
              <a:t>Supervisor</a:t>
            </a:r>
            <a:r>
              <a:rPr lang="tr-TR" sz="2000" b="1" dirty="0">
                <a:solidFill>
                  <a:schemeClr val="bg1"/>
                </a:solidFill>
                <a:effectLst/>
                <a:latin typeface="+mj-lt"/>
                <a:ea typeface="Calibri" panose="020F0502020204030204" pitchFamily="34" charset="0"/>
                <a:cs typeface="Times New Roman" panose="02020603050405020304" pitchFamily="18" charset="0"/>
              </a:rPr>
              <a:t>:</a:t>
            </a:r>
          </a:p>
          <a:p>
            <a:pPr algn="ctr">
              <a:spcAft>
                <a:spcPts val="800"/>
              </a:spcAft>
            </a:pPr>
            <a:r>
              <a:rPr lang="en-US" sz="2800" b="1" dirty="0">
                <a:solidFill>
                  <a:schemeClr val="bg1"/>
                </a:solidFill>
                <a:effectLst/>
                <a:latin typeface="+mj-lt"/>
                <a:ea typeface="Calibri" panose="020F0502020204030204" pitchFamily="34" charset="0"/>
                <a:cs typeface="Times New Roman" panose="02020603050405020304" pitchFamily="18" charset="0"/>
              </a:rPr>
              <a:t>Asst. Prof. </a:t>
            </a:r>
            <a:r>
              <a:rPr lang="en-US" sz="2800" b="1" dirty="0" err="1">
                <a:solidFill>
                  <a:schemeClr val="bg1"/>
                </a:solidFill>
                <a:effectLst/>
                <a:latin typeface="+mj-lt"/>
                <a:ea typeface="Calibri" panose="020F0502020204030204" pitchFamily="34" charset="0"/>
                <a:cs typeface="Times New Roman" panose="02020603050405020304" pitchFamily="18" charset="0"/>
              </a:rPr>
              <a:t>Ömer</a:t>
            </a:r>
            <a:r>
              <a:rPr lang="en-US" sz="2800" b="1" dirty="0">
                <a:solidFill>
                  <a:schemeClr val="bg1"/>
                </a:solidFill>
                <a:effectLst/>
                <a:latin typeface="+mj-lt"/>
                <a:ea typeface="Calibri" panose="020F0502020204030204" pitchFamily="34" charset="0"/>
                <a:cs typeface="Times New Roman" panose="02020603050405020304" pitchFamily="18" charset="0"/>
              </a:rPr>
              <a:t> </a:t>
            </a:r>
            <a:r>
              <a:rPr lang="en-US" sz="2800" b="1" dirty="0" err="1">
                <a:solidFill>
                  <a:schemeClr val="bg1"/>
                </a:solidFill>
                <a:effectLst/>
                <a:latin typeface="+mj-lt"/>
                <a:ea typeface="Calibri" panose="020F0502020204030204" pitchFamily="34" charset="0"/>
                <a:cs typeface="Times New Roman" panose="02020603050405020304" pitchFamily="18" charset="0"/>
              </a:rPr>
              <a:t>Özgür</a:t>
            </a:r>
            <a:r>
              <a:rPr lang="en-US" sz="2800" b="1" dirty="0">
                <a:solidFill>
                  <a:schemeClr val="bg1"/>
                </a:solidFill>
                <a:effectLst/>
                <a:latin typeface="+mj-lt"/>
                <a:ea typeface="Calibri" panose="020F0502020204030204" pitchFamily="34" charset="0"/>
                <a:cs typeface="Times New Roman" panose="02020603050405020304" pitchFamily="18" charset="0"/>
              </a:rPr>
              <a:t> TANRIÖVER</a:t>
            </a:r>
            <a:endParaRPr lang="tr-TR" sz="2800" b="1" dirty="0">
              <a:solidFill>
                <a:schemeClr val="bg1"/>
              </a:solidFill>
              <a:effectLst/>
              <a:latin typeface="+mj-lt"/>
              <a:ea typeface="Calibri" panose="020F0502020204030204" pitchFamily="34" charset="0"/>
              <a:cs typeface="Times New Roman" panose="02020603050405020304" pitchFamily="18" charset="0"/>
            </a:endParaRPr>
          </a:p>
        </p:txBody>
      </p:sp>
      <p:pic>
        <p:nvPicPr>
          <p:cNvPr id="3074" name="Picture 2" descr="Microsoft Tanıtımı - Ankara Üniversitesi Mühendislik Fakültesi">
            <a:extLst>
              <a:ext uri="{FF2B5EF4-FFF2-40B4-BE49-F238E27FC236}">
                <a16:creationId xmlns:a16="http://schemas.microsoft.com/office/drawing/2014/main" id="{C730DFC9-862C-4B89-8E66-BE451E888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9201" y="2003426"/>
            <a:ext cx="2402799" cy="2402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ühendislik Fakültesi | Ankara Üniversitesi">
            <a:extLst>
              <a:ext uri="{FF2B5EF4-FFF2-40B4-BE49-F238E27FC236}">
                <a16:creationId xmlns:a16="http://schemas.microsoft.com/office/drawing/2014/main" id="{2A124735-A982-4A77-8EE8-B43B3DC01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3426"/>
            <a:ext cx="2568959" cy="256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32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0C1FD428-3A0E-4C7B-AA89-C7A8222CAA2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27785" y="0"/>
            <a:ext cx="7123839" cy="6858000"/>
          </a:xfrm>
          <a:prstGeom prst="rect">
            <a:avLst/>
          </a:prstGeom>
          <a:noFill/>
          <a:ln>
            <a:noFill/>
          </a:ln>
        </p:spPr>
      </p:pic>
    </p:spTree>
    <p:extLst>
      <p:ext uri="{BB962C8B-B14F-4D97-AF65-F5344CB8AC3E}">
        <p14:creationId xmlns:p14="http://schemas.microsoft.com/office/powerpoint/2010/main" val="424665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451DB13-6EBB-4B82-BC93-0D8E8D4AFCBB}"/>
              </a:ext>
            </a:extLst>
          </p:cNvPr>
          <p:cNvPicPr/>
          <p:nvPr/>
        </p:nvPicPr>
        <p:blipFill>
          <a:blip r:embed="rId3"/>
          <a:stretch>
            <a:fillRect/>
          </a:stretch>
        </p:blipFill>
        <p:spPr>
          <a:xfrm>
            <a:off x="2598603" y="2911188"/>
            <a:ext cx="6994793" cy="3504638"/>
          </a:xfrm>
          <a:prstGeom prst="rect">
            <a:avLst/>
          </a:prstGeom>
        </p:spPr>
      </p:pic>
      <p:graphicFrame>
        <p:nvGraphicFramePr>
          <p:cNvPr id="7" name="İçerik Yer Tutucusu 4">
            <a:extLst>
              <a:ext uri="{FF2B5EF4-FFF2-40B4-BE49-F238E27FC236}">
                <a16:creationId xmlns:a16="http://schemas.microsoft.com/office/drawing/2014/main" id="{E8511F82-D96B-4E90-BD48-C504E06FAA5C}"/>
              </a:ext>
            </a:extLst>
          </p:cNvPr>
          <p:cNvGraphicFramePr>
            <a:graphicFrameLocks/>
          </p:cNvGraphicFramePr>
          <p:nvPr>
            <p:extLst>
              <p:ext uri="{D42A27DB-BD31-4B8C-83A1-F6EECF244321}">
                <p14:modId xmlns:p14="http://schemas.microsoft.com/office/powerpoint/2010/main" val="1752815249"/>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Accuracy</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70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0.8035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a:effectLst/>
                        </a:rPr>
                        <a:t>40</a:t>
                      </a:r>
                      <a:endParaRPr lang="en-US"/>
                    </a:p>
                  </a:txBody>
                  <a:tcPr marL="68580" marR="68580" marT="0" marB="0" anchor="ctr">
                    <a:solidFill>
                      <a:srgbClr val="FF0000"/>
                    </a:solidFill>
                  </a:tcP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a:effectLst/>
                        </a:rPr>
                        <a:t>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a:effectLst/>
                        </a:rPr>
                        <a:t>4</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10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1.49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dirty="0">
                          <a:effectLst/>
                        </a:rPr>
                        <a:t>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472C4"/>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r>
                        <a:rPr lang="en-US" sz="1200" dirty="0">
                          <a:effectLst/>
                        </a:rPr>
                        <a:t>10</a:t>
                      </a:r>
                      <a:endParaRPr lang="en-US" dirty="0"/>
                    </a:p>
                  </a:txBody>
                  <a:tcPr marL="68580" marR="68580" marT="0" marB="0" anchor="ctr">
                    <a:solidFill>
                      <a:srgbClr val="E9EBF5"/>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95483868"/>
                  </a:ext>
                </a:extLst>
              </a:tr>
            </a:tbl>
          </a:graphicData>
        </a:graphic>
      </p:graphicFrame>
      <p:sp>
        <p:nvSpPr>
          <p:cNvPr id="2" name="TextBox 1">
            <a:extLst>
              <a:ext uri="{FF2B5EF4-FFF2-40B4-BE49-F238E27FC236}">
                <a16:creationId xmlns:a16="http://schemas.microsoft.com/office/drawing/2014/main" id="{E3693385-57E0-172E-53FE-EB98C86C4844}"/>
              </a:ext>
            </a:extLst>
          </p:cNvPr>
          <p:cNvSpPr txBox="1"/>
          <p:nvPr/>
        </p:nvSpPr>
        <p:spPr>
          <a:xfrm>
            <a:off x="5795585" y="2968915"/>
            <a:ext cx="600827" cy="307777"/>
          </a:xfrm>
          <a:prstGeom prst="rect">
            <a:avLst/>
          </a:prstGeom>
          <a:noFill/>
        </p:spPr>
        <p:txBody>
          <a:bodyPr wrap="square" rtlCol="0">
            <a:spAutoFit/>
          </a:bodyPr>
          <a:lstStyle/>
          <a:p>
            <a:r>
              <a:rPr lang="tr-TR" sz="1400" dirty="0" err="1"/>
              <a:t>Loss</a:t>
            </a:r>
            <a:endParaRPr lang="en-US" sz="1400" dirty="0"/>
          </a:p>
        </p:txBody>
      </p:sp>
    </p:spTree>
    <p:extLst>
      <p:ext uri="{BB962C8B-B14F-4D97-AF65-F5344CB8AC3E}">
        <p14:creationId xmlns:p14="http://schemas.microsoft.com/office/powerpoint/2010/main" val="377139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D8E87A0D-26D2-4E58-BD5B-F66DACA11449}"/>
              </a:ext>
            </a:extLst>
          </p:cNvPr>
          <p:cNvPicPr/>
          <p:nvPr/>
        </p:nvPicPr>
        <p:blipFill>
          <a:blip r:embed="rId3"/>
          <a:stretch>
            <a:fillRect/>
          </a:stretch>
        </p:blipFill>
        <p:spPr>
          <a:xfrm>
            <a:off x="6400800" y="3018623"/>
            <a:ext cx="5791200" cy="3173627"/>
          </a:xfrm>
          <a:prstGeom prst="rect">
            <a:avLst/>
          </a:prstGeom>
        </p:spPr>
      </p:pic>
      <p:pic>
        <p:nvPicPr>
          <p:cNvPr id="5" name="Resim 4">
            <a:extLst>
              <a:ext uri="{FF2B5EF4-FFF2-40B4-BE49-F238E27FC236}">
                <a16:creationId xmlns:a16="http://schemas.microsoft.com/office/drawing/2014/main" id="{4E1CCC75-D168-4001-82D5-48EB7610E871}"/>
              </a:ext>
            </a:extLst>
          </p:cNvPr>
          <p:cNvPicPr/>
          <p:nvPr/>
        </p:nvPicPr>
        <p:blipFill>
          <a:blip r:embed="rId4"/>
          <a:stretch>
            <a:fillRect/>
          </a:stretch>
        </p:blipFill>
        <p:spPr>
          <a:xfrm>
            <a:off x="0" y="3018623"/>
            <a:ext cx="6400800" cy="3173627"/>
          </a:xfrm>
          <a:prstGeom prst="rect">
            <a:avLst/>
          </a:prstGeom>
        </p:spPr>
      </p:pic>
      <p:graphicFrame>
        <p:nvGraphicFramePr>
          <p:cNvPr id="10" name="İçerik Yer Tutucusu 4">
            <a:extLst>
              <a:ext uri="{FF2B5EF4-FFF2-40B4-BE49-F238E27FC236}">
                <a16:creationId xmlns:a16="http://schemas.microsoft.com/office/drawing/2014/main" id="{F9CBA3A6-A822-4134-A0EF-516161028C50}"/>
              </a:ext>
            </a:extLst>
          </p:cNvPr>
          <p:cNvGraphicFramePr>
            <a:graphicFrameLocks/>
          </p:cNvGraphicFramePr>
          <p:nvPr>
            <p:extLst>
              <p:ext uri="{D42A27DB-BD31-4B8C-83A1-F6EECF244321}">
                <p14:modId xmlns:p14="http://schemas.microsoft.com/office/powerpoint/2010/main" val="3551235921"/>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Accuracy</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70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0.8035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dirty="0">
                          <a:effectLst/>
                        </a:rPr>
                        <a:t>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dirty="0">
                          <a:effectLst/>
                        </a:rPr>
                        <a:t>40</a:t>
                      </a:r>
                      <a:endParaRPr lang="en-US" dirty="0"/>
                    </a:p>
                  </a:txBody>
                  <a:tcPr marL="68580" marR="68580" marT="0" marB="0" anchor="ctr">
                    <a:solidFill>
                      <a:srgbClr val="FF0000"/>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0.23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a:effectLst/>
                        </a:rPr>
                        <a:t>4</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10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1.49</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dirty="0">
                          <a:effectLst/>
                        </a:rPr>
                        <a:t>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472C4"/>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r>
                        <a:rPr lang="en-US" sz="1200" dirty="0">
                          <a:effectLst/>
                        </a:rPr>
                        <a:t>10</a:t>
                      </a:r>
                      <a:endParaRPr lang="en-US" dirty="0"/>
                    </a:p>
                  </a:txBody>
                  <a:tcPr marL="68580" marR="68580" marT="0" marB="0" anchor="ctr">
                    <a:solidFill>
                      <a:srgbClr val="E9EBF5"/>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95483868"/>
                  </a:ext>
                </a:extLst>
              </a:tr>
            </a:tbl>
          </a:graphicData>
        </a:graphic>
      </p:graphicFrame>
    </p:spTree>
    <p:extLst>
      <p:ext uri="{BB962C8B-B14F-4D97-AF65-F5344CB8AC3E}">
        <p14:creationId xmlns:p14="http://schemas.microsoft.com/office/powerpoint/2010/main" val="371360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DF] Multi-Channel Lexicon Integrated CNN-BiLSTM Models for Sentiment  Analysis | Semantic Scholar">
            <a:extLst>
              <a:ext uri="{FF2B5EF4-FFF2-40B4-BE49-F238E27FC236}">
                <a16:creationId xmlns:a16="http://schemas.microsoft.com/office/drawing/2014/main" id="{ABF11B9E-C035-4631-9F24-F065FF2F6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03" b="12103"/>
          <a:stretch/>
        </p:blipFill>
        <p:spPr bwMode="auto">
          <a:xfrm>
            <a:off x="972121" y="1411708"/>
            <a:ext cx="10247758" cy="4034584"/>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709143F-7456-4AF5-950C-92FC390FA3A5}"/>
              </a:ext>
            </a:extLst>
          </p:cNvPr>
          <p:cNvSpPr txBox="1"/>
          <p:nvPr/>
        </p:nvSpPr>
        <p:spPr>
          <a:xfrm>
            <a:off x="7910111" y="1027906"/>
            <a:ext cx="1057619" cy="369332"/>
          </a:xfrm>
          <a:prstGeom prst="rect">
            <a:avLst/>
          </a:prstGeom>
          <a:noFill/>
        </p:spPr>
        <p:txBody>
          <a:bodyPr wrap="square" rtlCol="0">
            <a:spAutoFit/>
          </a:bodyPr>
          <a:lstStyle/>
          <a:p>
            <a:r>
              <a:rPr lang="tr-TR" dirty="0">
                <a:solidFill>
                  <a:schemeClr val="bg1"/>
                </a:solidFill>
              </a:rPr>
              <a:t>BILSTM</a:t>
            </a:r>
            <a:endParaRPr lang="en-US" dirty="0">
              <a:solidFill>
                <a:schemeClr val="bg1"/>
              </a:solidFill>
            </a:endParaRPr>
          </a:p>
        </p:txBody>
      </p:sp>
    </p:spTree>
    <p:extLst>
      <p:ext uri="{BB962C8B-B14F-4D97-AF65-F5344CB8AC3E}">
        <p14:creationId xmlns:p14="http://schemas.microsoft.com/office/powerpoint/2010/main" val="280957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2CD8CF4-A39C-4BD6-B970-6C34C2A4C9F9}"/>
              </a:ext>
            </a:extLst>
          </p:cNvPr>
          <p:cNvPicPr/>
          <p:nvPr/>
        </p:nvPicPr>
        <p:blipFill rotWithShape="1">
          <a:blip r:embed="rId3"/>
          <a:srcRect l="3141" r="6084"/>
          <a:stretch/>
        </p:blipFill>
        <p:spPr bwMode="auto">
          <a:xfrm>
            <a:off x="6096000" y="3013095"/>
            <a:ext cx="5876925" cy="3332044"/>
          </a:xfrm>
          <a:prstGeom prst="rect">
            <a:avLst/>
          </a:prstGeom>
          <a:ln>
            <a:noFill/>
          </a:ln>
          <a:extLst>
            <a:ext uri="{53640926-AAD7-44D8-BBD7-CCE9431645EC}">
              <a14:shadowObscured xmlns:a14="http://schemas.microsoft.com/office/drawing/2010/main"/>
            </a:ext>
          </a:extLst>
        </p:spPr>
      </p:pic>
      <p:pic>
        <p:nvPicPr>
          <p:cNvPr id="5" name="Resim 4">
            <a:extLst>
              <a:ext uri="{FF2B5EF4-FFF2-40B4-BE49-F238E27FC236}">
                <a16:creationId xmlns:a16="http://schemas.microsoft.com/office/drawing/2014/main" id="{FC8CB58C-A8B8-44FF-B0C3-BCDC15466D6D}"/>
              </a:ext>
            </a:extLst>
          </p:cNvPr>
          <p:cNvPicPr/>
          <p:nvPr/>
        </p:nvPicPr>
        <p:blipFill rotWithShape="1">
          <a:blip r:embed="rId4"/>
          <a:srcRect r="4927"/>
          <a:stretch/>
        </p:blipFill>
        <p:spPr bwMode="auto">
          <a:xfrm>
            <a:off x="219075" y="3013095"/>
            <a:ext cx="5876925" cy="3332044"/>
          </a:xfrm>
          <a:prstGeom prst="rect">
            <a:avLst/>
          </a:prstGeom>
          <a:ln>
            <a:noFill/>
          </a:ln>
          <a:extLst>
            <a:ext uri="{53640926-AAD7-44D8-BBD7-CCE9431645EC}">
              <a14:shadowObscured xmlns:a14="http://schemas.microsoft.com/office/drawing/2010/main"/>
            </a:ext>
          </a:extLst>
        </p:spPr>
      </p:pic>
      <p:graphicFrame>
        <p:nvGraphicFramePr>
          <p:cNvPr id="11" name="İçerik Yer Tutucusu 4">
            <a:extLst>
              <a:ext uri="{FF2B5EF4-FFF2-40B4-BE49-F238E27FC236}">
                <a16:creationId xmlns:a16="http://schemas.microsoft.com/office/drawing/2014/main" id="{1BC62BB1-CBE9-41E0-BF93-E55E680CD5C5}"/>
              </a:ext>
            </a:extLst>
          </p:cNvPr>
          <p:cNvGraphicFramePr>
            <a:graphicFrameLocks/>
          </p:cNvGraphicFramePr>
          <p:nvPr>
            <p:extLst>
              <p:ext uri="{D42A27DB-BD31-4B8C-83A1-F6EECF244321}">
                <p14:modId xmlns:p14="http://schemas.microsoft.com/office/powerpoint/2010/main" val="4201828225"/>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Accuracy</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70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0.8035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a:effectLst/>
                        </a:rPr>
                        <a:t>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dirty="0">
                          <a:effectLst/>
                        </a:rPr>
                        <a:t>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a:effectLst/>
                        </a:rPr>
                        <a:t>40</a:t>
                      </a:r>
                      <a:endParaRPr lang="en-US"/>
                    </a:p>
                  </a:txBody>
                  <a:tcPr marL="68580" marR="68580" marT="0" marB="0" anchor="ctr">
                    <a:solidFill>
                      <a:srgbClr val="FF0000"/>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10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1.49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dirty="0">
                          <a:effectLst/>
                        </a:rPr>
                        <a:t>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472C4"/>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r>
                        <a:rPr lang="en-US" sz="1200" dirty="0">
                          <a:effectLst/>
                        </a:rPr>
                        <a:t>10</a:t>
                      </a:r>
                      <a:endParaRPr lang="en-US" dirty="0"/>
                    </a:p>
                  </a:txBody>
                  <a:tcPr marL="68580" marR="68580" marT="0" marB="0" anchor="ctr">
                    <a:solidFill>
                      <a:srgbClr val="E9EBF5"/>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95483868"/>
                  </a:ext>
                </a:extLst>
              </a:tr>
            </a:tbl>
          </a:graphicData>
        </a:graphic>
      </p:graphicFrame>
    </p:spTree>
    <p:extLst>
      <p:ext uri="{BB962C8B-B14F-4D97-AF65-F5344CB8AC3E}">
        <p14:creationId xmlns:p14="http://schemas.microsoft.com/office/powerpoint/2010/main" val="37030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7C3F3F4-D978-45D2-A83E-2EAE6F74495E}"/>
              </a:ext>
            </a:extLst>
          </p:cNvPr>
          <p:cNvPicPr/>
          <p:nvPr/>
        </p:nvPicPr>
        <p:blipFill rotWithShape="1">
          <a:blip r:embed="rId3"/>
          <a:srcRect r="8056"/>
          <a:stretch/>
        </p:blipFill>
        <p:spPr bwMode="auto">
          <a:xfrm>
            <a:off x="5894025" y="3048899"/>
            <a:ext cx="5896778" cy="3412493"/>
          </a:xfrm>
          <a:prstGeom prst="rect">
            <a:avLst/>
          </a:prstGeom>
          <a:ln>
            <a:noFill/>
          </a:ln>
          <a:extLst>
            <a:ext uri="{53640926-AAD7-44D8-BBD7-CCE9431645EC}">
              <a14:shadowObscured xmlns:a14="http://schemas.microsoft.com/office/drawing/2010/main"/>
            </a:ext>
          </a:extLst>
        </p:spPr>
      </p:pic>
      <p:pic>
        <p:nvPicPr>
          <p:cNvPr id="5" name="Resim 4">
            <a:extLst>
              <a:ext uri="{FF2B5EF4-FFF2-40B4-BE49-F238E27FC236}">
                <a16:creationId xmlns:a16="http://schemas.microsoft.com/office/drawing/2014/main" id="{E32004A9-55BC-4791-9CF1-F6C1ECF988A1}"/>
              </a:ext>
            </a:extLst>
          </p:cNvPr>
          <p:cNvPicPr/>
          <p:nvPr/>
        </p:nvPicPr>
        <p:blipFill rotWithShape="1">
          <a:blip r:embed="rId4"/>
          <a:srcRect r="8068"/>
          <a:stretch/>
        </p:blipFill>
        <p:spPr bwMode="auto">
          <a:xfrm>
            <a:off x="437003" y="3048899"/>
            <a:ext cx="5457022" cy="3412493"/>
          </a:xfrm>
          <a:prstGeom prst="rect">
            <a:avLst/>
          </a:prstGeom>
          <a:ln>
            <a:noFill/>
          </a:ln>
          <a:extLst>
            <a:ext uri="{53640926-AAD7-44D8-BBD7-CCE9431645EC}">
              <a14:shadowObscured xmlns:a14="http://schemas.microsoft.com/office/drawing/2010/main"/>
            </a:ext>
          </a:extLst>
        </p:spPr>
      </p:pic>
      <p:graphicFrame>
        <p:nvGraphicFramePr>
          <p:cNvPr id="8" name="İçerik Yer Tutucusu 4">
            <a:extLst>
              <a:ext uri="{FF2B5EF4-FFF2-40B4-BE49-F238E27FC236}">
                <a16:creationId xmlns:a16="http://schemas.microsoft.com/office/drawing/2014/main" id="{FCA395BF-1A91-4F4D-883D-4AC08976DD49}"/>
              </a:ext>
            </a:extLst>
          </p:cNvPr>
          <p:cNvGraphicFramePr>
            <a:graphicFrameLocks/>
          </p:cNvGraphicFramePr>
          <p:nvPr>
            <p:extLst>
              <p:ext uri="{D42A27DB-BD31-4B8C-83A1-F6EECF244321}">
                <p14:modId xmlns:p14="http://schemas.microsoft.com/office/powerpoint/2010/main" val="1442692042"/>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Accuracy</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70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0.8035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a:effectLst/>
                        </a:rPr>
                        <a:t>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a:effectLst/>
                        </a:rPr>
                        <a:t>4</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a:effectLst/>
                        </a:rPr>
                        <a:t>10</a:t>
                      </a:r>
                      <a:endParaRPr lang="en-US"/>
                    </a:p>
                  </a:txBody>
                  <a:tcPr marL="68580" marR="68580" marT="0" marB="0" anchor="ctr">
                    <a:solidFill>
                      <a:srgbClr val="FF0000"/>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1.49</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dirty="0">
                          <a:effectLst/>
                        </a:rPr>
                        <a:t>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472C4"/>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r>
                        <a:rPr lang="en-US" sz="1200" dirty="0">
                          <a:effectLst/>
                        </a:rPr>
                        <a:t>10</a:t>
                      </a:r>
                      <a:endParaRPr lang="en-US" dirty="0"/>
                    </a:p>
                  </a:txBody>
                  <a:tcPr marL="68580" marR="68580" marT="0" marB="0" anchor="ctr">
                    <a:solidFill>
                      <a:srgbClr val="E9EBF5"/>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95483868"/>
                  </a:ext>
                </a:extLst>
              </a:tr>
            </a:tbl>
          </a:graphicData>
        </a:graphic>
      </p:graphicFrame>
    </p:spTree>
    <p:extLst>
      <p:ext uri="{BB962C8B-B14F-4D97-AF65-F5344CB8AC3E}">
        <p14:creationId xmlns:p14="http://schemas.microsoft.com/office/powerpoint/2010/main" val="378668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68600160-3D44-4A20-9C90-9FD939B694F5}"/>
              </a:ext>
            </a:extLst>
          </p:cNvPr>
          <p:cNvPicPr/>
          <p:nvPr/>
        </p:nvPicPr>
        <p:blipFill rotWithShape="1">
          <a:blip r:embed="rId3"/>
          <a:srcRect l="5242" r="5660"/>
          <a:stretch/>
        </p:blipFill>
        <p:spPr bwMode="auto">
          <a:xfrm>
            <a:off x="143447" y="2942327"/>
            <a:ext cx="6036020" cy="3148352"/>
          </a:xfrm>
          <a:prstGeom prst="rect">
            <a:avLst/>
          </a:prstGeom>
          <a:ln>
            <a:noFill/>
          </a:ln>
          <a:extLst>
            <a:ext uri="{53640926-AAD7-44D8-BBD7-CCE9431645EC}">
              <a14:shadowObscured xmlns:a14="http://schemas.microsoft.com/office/drawing/2010/main"/>
            </a:ext>
          </a:extLst>
        </p:spPr>
      </p:pic>
      <p:pic>
        <p:nvPicPr>
          <p:cNvPr id="5" name="Resim 4">
            <a:extLst>
              <a:ext uri="{FF2B5EF4-FFF2-40B4-BE49-F238E27FC236}">
                <a16:creationId xmlns:a16="http://schemas.microsoft.com/office/drawing/2014/main" id="{61DBE683-54DB-41A1-8441-F63E5FC8A536}"/>
              </a:ext>
            </a:extLst>
          </p:cNvPr>
          <p:cNvPicPr/>
          <p:nvPr/>
        </p:nvPicPr>
        <p:blipFill rotWithShape="1">
          <a:blip r:embed="rId4"/>
          <a:srcRect l="5540" r="6260"/>
          <a:stretch/>
        </p:blipFill>
        <p:spPr bwMode="auto">
          <a:xfrm>
            <a:off x="6179467" y="2942327"/>
            <a:ext cx="5952553" cy="3148352"/>
          </a:xfrm>
          <a:prstGeom prst="rect">
            <a:avLst/>
          </a:prstGeom>
          <a:ln>
            <a:noFill/>
          </a:ln>
          <a:extLst>
            <a:ext uri="{53640926-AAD7-44D8-BBD7-CCE9431645EC}">
              <a14:shadowObscured xmlns:a14="http://schemas.microsoft.com/office/drawing/2010/main"/>
            </a:ext>
          </a:extLst>
        </p:spPr>
      </p:pic>
      <p:graphicFrame>
        <p:nvGraphicFramePr>
          <p:cNvPr id="7" name="İçerik Yer Tutucusu 4">
            <a:extLst>
              <a:ext uri="{FF2B5EF4-FFF2-40B4-BE49-F238E27FC236}">
                <a16:creationId xmlns:a16="http://schemas.microsoft.com/office/drawing/2014/main" id="{FF18F804-59A7-45C7-83AC-7855804B797F}"/>
              </a:ext>
            </a:extLst>
          </p:cNvPr>
          <p:cNvGraphicFramePr>
            <a:graphicFrameLocks/>
          </p:cNvGraphicFramePr>
          <p:nvPr>
            <p:extLst>
              <p:ext uri="{D42A27DB-BD31-4B8C-83A1-F6EECF244321}">
                <p14:modId xmlns:p14="http://schemas.microsoft.com/office/powerpoint/2010/main" val="2234672350"/>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Accuracy</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70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a:effectLst/>
                        </a:rPr>
                        <a:t>0.8035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a:effectLst/>
                        </a:rPr>
                        <a:t>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a:effectLst/>
                        </a:rPr>
                        <a:t>4</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10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1.49</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a:effectLst/>
                        </a:rPr>
                        <a:t>6</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dirty="0">
                          <a:effectLst/>
                        </a:rPr>
                        <a:t>10</a:t>
                      </a:r>
                      <a:endParaRPr lang="en-US" dirty="0"/>
                    </a:p>
                  </a:txBody>
                  <a:tcPr marL="68580" marR="68580" marT="0" marB="0" anchor="ctr">
                    <a:solidFill>
                      <a:srgbClr val="FF0000"/>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95483868"/>
                  </a:ext>
                </a:extLst>
              </a:tr>
            </a:tbl>
          </a:graphicData>
        </a:graphic>
      </p:graphicFrame>
    </p:spTree>
    <p:extLst>
      <p:ext uri="{BB962C8B-B14F-4D97-AF65-F5344CB8AC3E}">
        <p14:creationId xmlns:p14="http://schemas.microsoft.com/office/powerpoint/2010/main" val="292093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BBB8-9A5C-67D0-AA22-DFC08CC01648}"/>
              </a:ext>
            </a:extLst>
          </p:cNvPr>
          <p:cNvSpPr>
            <a:spLocks noGrp="1"/>
          </p:cNvSpPr>
          <p:nvPr>
            <p:ph type="title"/>
          </p:nvPr>
        </p:nvSpPr>
        <p:spPr/>
        <p:txBody>
          <a:bodyPr/>
          <a:lstStyle/>
          <a:p>
            <a:r>
              <a:rPr lang="tr-TR" dirty="0" err="1">
                <a:solidFill>
                  <a:schemeClr val="bg1"/>
                </a:solidFill>
              </a:rPr>
              <a:t>Results</a:t>
            </a:r>
            <a:r>
              <a:rPr lang="tr-TR" dirty="0">
                <a:solidFill>
                  <a:schemeClr val="bg1"/>
                </a:solidFill>
              </a:rPr>
              <a:t> and </a:t>
            </a:r>
            <a:r>
              <a:rPr lang="tr-TR" dirty="0" err="1">
                <a:solidFill>
                  <a:schemeClr val="bg1"/>
                </a:solidFill>
              </a:rPr>
              <a:t>Discussion</a:t>
            </a:r>
            <a:endParaRPr lang="en-US" dirty="0">
              <a:solidFill>
                <a:schemeClr val="bg1"/>
              </a:solidFill>
            </a:endParaRPr>
          </a:p>
        </p:txBody>
      </p:sp>
      <p:graphicFrame>
        <p:nvGraphicFramePr>
          <p:cNvPr id="4" name="Grafik 5">
            <a:extLst>
              <a:ext uri="{FF2B5EF4-FFF2-40B4-BE49-F238E27FC236}">
                <a16:creationId xmlns:a16="http://schemas.microsoft.com/office/drawing/2014/main" id="{A6F389F3-8D44-FE50-E8E7-8BDC8FB7D0B6}"/>
              </a:ext>
            </a:extLst>
          </p:cNvPr>
          <p:cNvGraphicFramePr/>
          <p:nvPr>
            <p:extLst>
              <p:ext uri="{D42A27DB-BD31-4B8C-83A1-F6EECF244321}">
                <p14:modId xmlns:p14="http://schemas.microsoft.com/office/powerpoint/2010/main" val="3397816170"/>
              </p:ext>
            </p:extLst>
          </p:nvPr>
        </p:nvGraphicFramePr>
        <p:xfrm>
          <a:off x="1118119" y="1576126"/>
          <a:ext cx="10113299" cy="42150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6653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32AC-4710-34AC-0953-826C25C43CA8}"/>
              </a:ext>
            </a:extLst>
          </p:cNvPr>
          <p:cNvSpPr>
            <a:spLocks noGrp="1"/>
          </p:cNvSpPr>
          <p:nvPr>
            <p:ph type="title"/>
          </p:nvPr>
        </p:nvSpPr>
        <p:spPr>
          <a:xfrm>
            <a:off x="838200" y="346652"/>
            <a:ext cx="10515600" cy="1325563"/>
          </a:xfrm>
        </p:spPr>
        <p:txBody>
          <a:bodyPr/>
          <a:lstStyle/>
          <a:p>
            <a:r>
              <a:rPr lang="tr-TR" dirty="0" err="1">
                <a:solidFill>
                  <a:schemeClr val="bg1"/>
                </a:solidFill>
              </a:rPr>
              <a:t>Future</a:t>
            </a:r>
            <a:r>
              <a:rPr lang="tr-TR" dirty="0">
                <a:solidFill>
                  <a:schemeClr val="bg1"/>
                </a:solidFill>
              </a:rPr>
              <a:t> Works</a:t>
            </a:r>
            <a:endParaRPr lang="en-US" dirty="0">
              <a:solidFill>
                <a:schemeClr val="bg1"/>
              </a:solidFill>
            </a:endParaRPr>
          </a:p>
        </p:txBody>
      </p:sp>
      <p:sp>
        <p:nvSpPr>
          <p:cNvPr id="3" name="Content Placeholder 2">
            <a:extLst>
              <a:ext uri="{FF2B5EF4-FFF2-40B4-BE49-F238E27FC236}">
                <a16:creationId xmlns:a16="http://schemas.microsoft.com/office/drawing/2014/main" id="{998798DD-4FAA-42F4-29A7-1E6E70E6D898}"/>
              </a:ext>
            </a:extLst>
          </p:cNvPr>
          <p:cNvSpPr>
            <a:spLocks noGrp="1"/>
          </p:cNvSpPr>
          <p:nvPr>
            <p:ph idx="1"/>
          </p:nvPr>
        </p:nvSpPr>
        <p:spPr/>
        <p:txBody>
          <a:bodyPr>
            <a:normAutofit/>
          </a:bodyPr>
          <a:lstStyle/>
          <a:p>
            <a:r>
              <a:rPr lang="tr-TR" sz="2400" dirty="0">
                <a:solidFill>
                  <a:schemeClr val="bg1"/>
                </a:solidFill>
                <a:latin typeface="Arial" panose="020B0604020202020204" pitchFamily="34" charset="0"/>
              </a:rPr>
              <a:t>F</a:t>
            </a:r>
            <a:r>
              <a:rPr lang="en-US" sz="2400" b="0" i="0" u="none" strike="noStrike" baseline="0" dirty="0">
                <a:solidFill>
                  <a:schemeClr val="bg1"/>
                </a:solidFill>
                <a:latin typeface="Arial" panose="020B0604020202020204" pitchFamily="34" charset="0"/>
              </a:rPr>
              <a:t>laws</a:t>
            </a:r>
            <a:r>
              <a:rPr lang="tr-TR" sz="2400" b="0" i="0" u="none" strike="noStrike" baseline="0" dirty="0">
                <a:solidFill>
                  <a:schemeClr val="bg1"/>
                </a:solidFill>
                <a:latin typeface="Arial" panose="020B0604020202020204" pitchFamily="34" charset="0"/>
              </a:rPr>
              <a:t>:</a:t>
            </a:r>
            <a:r>
              <a:rPr lang="en-US" sz="2400" b="0" i="0" u="none" strike="noStrike" baseline="0" dirty="0">
                <a:solidFill>
                  <a:schemeClr val="bg1"/>
                </a:solidFill>
                <a:latin typeface="Arial" panose="020B0604020202020204" pitchFamily="34" charset="0"/>
              </a:rPr>
              <a:t> “A detailed analysis of CICIDS2017 dataset for designing Intrusion Detection SystemCICIDS2017s – 2018” [</a:t>
            </a:r>
            <a:r>
              <a:rPr lang="tr-TR" sz="2400" b="0" i="0" u="none" strike="noStrike" baseline="0" dirty="0">
                <a:solidFill>
                  <a:schemeClr val="bg1"/>
                </a:solidFill>
                <a:latin typeface="Arial" panose="020B0604020202020204" pitchFamily="34" charset="0"/>
              </a:rPr>
              <a:t>4</a:t>
            </a:r>
            <a:r>
              <a:rPr lang="en-US" sz="2400" b="0" i="0" u="none" strike="noStrike" baseline="0" dirty="0">
                <a:solidFill>
                  <a:schemeClr val="bg1"/>
                </a:solidFill>
                <a:latin typeface="Arial" panose="020B0604020202020204" pitchFamily="34" charset="0"/>
              </a:rPr>
              <a:t>] </a:t>
            </a:r>
            <a:endParaRPr lang="tr-TR" sz="2400" dirty="0">
              <a:solidFill>
                <a:schemeClr val="bg1"/>
              </a:solidFill>
              <a:latin typeface="Arial" panose="020B0604020202020204" pitchFamily="34" charset="0"/>
            </a:endParaRPr>
          </a:p>
          <a:p>
            <a:pPr lvl="1">
              <a:buFont typeface="+mj-lt"/>
              <a:buAutoNum type="arabicPeriod"/>
            </a:pPr>
            <a:r>
              <a:rPr lang="tr-TR" sz="2000" b="1" dirty="0">
                <a:solidFill>
                  <a:schemeClr val="bg1"/>
                </a:solidFill>
                <a:latin typeface="Arial" panose="020B0604020202020204" pitchFamily="34" charset="0"/>
              </a:rPr>
              <a:t>SIZE</a:t>
            </a:r>
            <a:r>
              <a:rPr lang="tr-TR" sz="2000" dirty="0">
                <a:solidFill>
                  <a:schemeClr val="bg1"/>
                </a:solidFill>
                <a:latin typeface="Arial" panose="020B0604020202020204" pitchFamily="34" charset="0"/>
              </a:rPr>
              <a:t>:     </a:t>
            </a:r>
            <a:r>
              <a:rPr lang="en-US" sz="2000" b="0" i="0" u="none" strike="noStrike" baseline="0" dirty="0">
                <a:solidFill>
                  <a:schemeClr val="bg1"/>
                </a:solidFill>
                <a:latin typeface="Arial" panose="020B0604020202020204" pitchFamily="34" charset="0"/>
              </a:rPr>
              <a:t> </a:t>
            </a:r>
            <a:r>
              <a:rPr lang="tr-TR" sz="2000" b="0" i="0" u="none" strike="noStrike" baseline="0" dirty="0">
                <a:solidFill>
                  <a:schemeClr val="bg1"/>
                </a:solidFill>
                <a:latin typeface="Arial" panose="020B0604020202020204" pitchFamily="34" charset="0"/>
              </a:rPr>
              <a:t> </a:t>
            </a:r>
            <a:r>
              <a:rPr lang="en-US" sz="2000" b="0" i="0" u="none" strike="noStrike" baseline="0" dirty="0">
                <a:solidFill>
                  <a:schemeClr val="bg1"/>
                </a:solidFill>
                <a:latin typeface="Arial" panose="020B0604020202020204" pitchFamily="34" charset="0"/>
              </a:rPr>
              <a:t>processing time </a:t>
            </a:r>
            <a:r>
              <a:rPr lang="tr-TR" sz="2000" b="0" i="0" u="none" strike="noStrike" baseline="0" dirty="0">
                <a:solidFill>
                  <a:schemeClr val="bg1"/>
                </a:solidFill>
                <a:latin typeface="Arial" panose="020B0604020202020204" pitchFamily="34" charset="0"/>
              </a:rPr>
              <a:t>,      </a:t>
            </a:r>
            <a:r>
              <a:rPr lang="en-US" sz="2000" b="0" i="0" u="none" strike="noStrike" baseline="0" dirty="0">
                <a:solidFill>
                  <a:schemeClr val="bg1"/>
                </a:solidFill>
                <a:latin typeface="Arial" panose="020B0604020202020204" pitchFamily="34" charset="0"/>
              </a:rPr>
              <a:t>efficiency of the algorithms. </a:t>
            </a:r>
            <a:endParaRPr lang="tr-TR" sz="2000" b="0" i="0" u="none" strike="noStrike" baseline="0" dirty="0">
              <a:solidFill>
                <a:schemeClr val="bg1"/>
              </a:solidFill>
              <a:latin typeface="Arial" panose="020B0604020202020204" pitchFamily="34" charset="0"/>
            </a:endParaRPr>
          </a:p>
          <a:p>
            <a:pPr lvl="1">
              <a:buFont typeface="+mj-lt"/>
              <a:buAutoNum type="arabicPeriod"/>
            </a:pPr>
            <a:r>
              <a:rPr lang="tr-TR" sz="2000" b="1" i="0" u="none" strike="noStrike" baseline="0" dirty="0">
                <a:solidFill>
                  <a:schemeClr val="bg1"/>
                </a:solidFill>
                <a:latin typeface="Arial" panose="020B0604020202020204" pitchFamily="34" charset="0"/>
              </a:rPr>
              <a:t>INCOMPETENT AND REDUNDANT</a:t>
            </a:r>
            <a:r>
              <a:rPr lang="tr-TR" sz="2000" b="0" i="0" u="none" strike="noStrike" baseline="0" dirty="0">
                <a:solidFill>
                  <a:schemeClr val="bg1"/>
                </a:solidFill>
                <a:latin typeface="Arial" panose="020B0604020202020204" pitchFamily="34" charset="0"/>
              </a:rPr>
              <a:t>:</a:t>
            </a:r>
          </a:p>
          <a:p>
            <a:pPr lvl="1">
              <a:buFont typeface="+mj-lt"/>
              <a:buAutoNum type="arabicPeriod"/>
            </a:pPr>
            <a:endParaRPr lang="tr-TR" sz="2000" dirty="0">
              <a:solidFill>
                <a:schemeClr val="bg1"/>
              </a:solidFill>
              <a:latin typeface="Arial" panose="020B0604020202020204" pitchFamily="34" charset="0"/>
            </a:endParaRPr>
          </a:p>
          <a:p>
            <a:pPr marL="457200" lvl="1" indent="0">
              <a:buNone/>
            </a:pPr>
            <a:r>
              <a:rPr lang="en-US" sz="2000" b="0" i="0" u="none" strike="noStrike" baseline="0" dirty="0">
                <a:solidFill>
                  <a:schemeClr val="bg1"/>
                </a:solidFill>
                <a:latin typeface="Arial" panose="020B0604020202020204" pitchFamily="34" charset="0"/>
              </a:rPr>
              <a:t>This makes harder to attain the assign accurate </a:t>
            </a:r>
            <a:r>
              <a:rPr lang="en-US" sz="2000" b="1" i="0" u="none" strike="noStrike" baseline="0" dirty="0">
                <a:solidFill>
                  <a:schemeClr val="bg1"/>
                </a:solidFill>
                <a:latin typeface="Arial" panose="020B0604020202020204" pitchFamily="34" charset="0"/>
              </a:rPr>
              <a:t>weights</a:t>
            </a:r>
            <a:r>
              <a:rPr lang="en-US" sz="2000" b="0" i="0" u="none" strike="noStrike" baseline="0" dirty="0">
                <a:solidFill>
                  <a:schemeClr val="bg1"/>
                </a:solidFill>
                <a:latin typeface="Arial" panose="020B0604020202020204" pitchFamily="34" charset="0"/>
              </a:rPr>
              <a:t>. </a:t>
            </a:r>
            <a:endParaRPr lang="tr-TR" sz="2000" b="0" i="0" u="none" strike="noStrike" baseline="0" dirty="0">
              <a:solidFill>
                <a:schemeClr val="bg1"/>
              </a:solidFill>
              <a:latin typeface="Arial" panose="020B0604020202020204" pitchFamily="34" charset="0"/>
            </a:endParaRPr>
          </a:p>
          <a:p>
            <a:pPr marL="457200" lvl="1" indent="0">
              <a:buNone/>
            </a:pPr>
            <a:r>
              <a:rPr lang="tr-TR" sz="2000" b="1" i="0" u="none" strike="noStrike" baseline="0" dirty="0">
                <a:solidFill>
                  <a:schemeClr val="bg1"/>
                </a:solidFill>
                <a:latin typeface="Arial" panose="020B0604020202020204" pitchFamily="34" charset="0"/>
              </a:rPr>
              <a:t>3. HIGH-CLASS IMBALANCE</a:t>
            </a:r>
            <a:r>
              <a:rPr lang="tr-TR" sz="2000" b="1" dirty="0">
                <a:solidFill>
                  <a:schemeClr val="bg1"/>
                </a:solidFill>
                <a:latin typeface="Arial" panose="020B0604020202020204" pitchFamily="34" charset="0"/>
              </a:rPr>
              <a:t>:</a:t>
            </a:r>
            <a:r>
              <a:rPr lang="en-US" sz="2000" b="0" i="0" u="none" strike="noStrike" baseline="0" dirty="0">
                <a:solidFill>
                  <a:schemeClr val="bg1"/>
                </a:solidFill>
                <a:latin typeface="Arial" panose="020B0604020202020204" pitchFamily="34" charset="0"/>
              </a:rPr>
              <a:t> </a:t>
            </a:r>
            <a:r>
              <a:rPr lang="tr-TR" sz="2000" b="0" i="0" u="none" strike="noStrike" baseline="0" dirty="0">
                <a:solidFill>
                  <a:schemeClr val="bg1"/>
                </a:solidFill>
                <a:latin typeface="Arial" panose="020B0604020202020204" pitchFamily="34" charset="0"/>
              </a:rPr>
              <a:t>B</a:t>
            </a:r>
            <a:r>
              <a:rPr lang="en-US" sz="2000" b="0" i="0" u="none" strike="noStrike" baseline="0" dirty="0" err="1">
                <a:solidFill>
                  <a:schemeClr val="bg1"/>
                </a:solidFill>
                <a:latin typeface="Arial" panose="020B0604020202020204" pitchFamily="34" charset="0"/>
              </a:rPr>
              <a:t>enign</a:t>
            </a:r>
            <a:r>
              <a:rPr lang="tr-TR" sz="2000" dirty="0">
                <a:solidFill>
                  <a:schemeClr val="bg1"/>
                </a:solidFill>
                <a:latin typeface="Arial" panose="020B0604020202020204" pitchFamily="34" charset="0"/>
              </a:rPr>
              <a:t>:</a:t>
            </a:r>
            <a:r>
              <a:rPr lang="en-US" sz="2000" b="0" i="0" u="none" strike="noStrike" baseline="0" dirty="0">
                <a:solidFill>
                  <a:schemeClr val="bg1"/>
                </a:solidFill>
                <a:latin typeface="Arial" panose="020B0604020202020204" pitchFamily="34" charset="0"/>
              </a:rPr>
              <a:t> %83.34</a:t>
            </a:r>
            <a:endParaRPr lang="tr-TR" sz="2000" b="0" i="0" u="none" strike="noStrike" baseline="0" dirty="0">
              <a:solidFill>
                <a:schemeClr val="bg1"/>
              </a:solidFill>
              <a:latin typeface="Arial" panose="020B0604020202020204" pitchFamily="34" charset="0"/>
            </a:endParaRPr>
          </a:p>
          <a:p>
            <a:pPr marL="457200" lvl="1" indent="0">
              <a:buNone/>
            </a:pPr>
            <a:endParaRPr lang="tr-TR" sz="2000" dirty="0">
              <a:solidFill>
                <a:schemeClr val="bg1"/>
              </a:solidFill>
              <a:latin typeface="Arial" panose="020B0604020202020204" pitchFamily="34" charset="0"/>
            </a:endParaRPr>
          </a:p>
          <a:p>
            <a:pPr marL="457200" lvl="1" indent="0">
              <a:buNone/>
            </a:pPr>
            <a:r>
              <a:rPr lang="en-US" sz="2000" b="0" i="0" u="none" strike="noStrike" baseline="0" dirty="0">
                <a:solidFill>
                  <a:schemeClr val="bg1"/>
                </a:solidFill>
                <a:latin typeface="Arial" panose="020B0604020202020204" pitchFamily="34" charset="0"/>
              </a:rPr>
              <a:t>This creates model to be a </a:t>
            </a:r>
            <a:r>
              <a:rPr lang="en-US" sz="2000" b="1" i="0" u="none" strike="noStrike" baseline="0" dirty="0">
                <a:solidFill>
                  <a:schemeClr val="bg1"/>
                </a:solidFill>
                <a:latin typeface="Arial" panose="020B0604020202020204" pitchFamily="34" charset="0"/>
              </a:rPr>
              <a:t>biased</a:t>
            </a:r>
            <a:r>
              <a:rPr lang="en-US" sz="2000" b="0" i="0" u="none" strike="noStrike" baseline="0" dirty="0">
                <a:solidFill>
                  <a:schemeClr val="bg1"/>
                </a:solidFill>
                <a:latin typeface="Arial" panose="020B0604020202020204" pitchFamily="34" charset="0"/>
              </a:rPr>
              <a:t> towards particular class</a:t>
            </a:r>
            <a:r>
              <a:rPr lang="tr-TR" sz="2000" b="0" i="0" u="none" strike="noStrike" baseline="0" dirty="0">
                <a:solidFill>
                  <a:schemeClr val="bg1"/>
                </a:solidFill>
                <a:latin typeface="Arial" panose="020B0604020202020204" pitchFamily="34" charset="0"/>
              </a:rPr>
              <a:t>.</a:t>
            </a:r>
          </a:p>
          <a:p>
            <a:r>
              <a:rPr lang="tr-TR" sz="2400" b="0" i="0" u="none" strike="noStrike" baseline="0" dirty="0" err="1">
                <a:solidFill>
                  <a:schemeClr val="bg1"/>
                </a:solidFill>
                <a:latin typeface="Arial" panose="020B0604020202020204" pitchFamily="34" charset="0"/>
              </a:rPr>
              <a:t>Remedies</a:t>
            </a:r>
            <a:r>
              <a:rPr lang="tr-TR" sz="2400" b="0" i="0" u="none" strike="noStrike" baseline="0" dirty="0">
                <a:solidFill>
                  <a:schemeClr val="bg1"/>
                </a:solidFill>
                <a:latin typeface="Arial" panose="020B0604020202020204" pitchFamily="34" charset="0"/>
              </a:rPr>
              <a:t>: </a:t>
            </a:r>
            <a:r>
              <a:rPr lang="en-US" sz="2400" b="0" i="0" u="none" strike="noStrike" baseline="0" dirty="0">
                <a:solidFill>
                  <a:schemeClr val="bg1"/>
                </a:solidFill>
                <a:latin typeface="Arial" panose="020B0604020202020204" pitchFamily="34" charset="0"/>
              </a:rPr>
              <a:t>“Evaluating the CICIDS-2017 Dataset Using Machine Learning Methods and Creating Multiple Predictive Models in the Statistical Computing Language R” [</a:t>
            </a:r>
            <a:r>
              <a:rPr lang="tr-TR" sz="2400" b="0" i="0" u="none" strike="noStrike" baseline="0" dirty="0">
                <a:solidFill>
                  <a:schemeClr val="bg1"/>
                </a:solidFill>
                <a:latin typeface="Arial" panose="020B0604020202020204" pitchFamily="34" charset="0"/>
              </a:rPr>
              <a:t>3</a:t>
            </a:r>
            <a:r>
              <a:rPr lang="en-US" sz="2400" b="0" i="0" u="none" strike="noStrike" baseline="0" dirty="0">
                <a:solidFill>
                  <a:schemeClr val="bg1"/>
                </a:solidFill>
                <a:latin typeface="Arial" panose="020B0604020202020204" pitchFamily="34" charset="0"/>
              </a:rPr>
              <a:t>]</a:t>
            </a:r>
            <a:endParaRPr lang="tr-TR" sz="2400" b="0" i="0" u="none" strike="noStrike" baseline="0" dirty="0">
              <a:solidFill>
                <a:schemeClr val="bg1"/>
              </a:solidFill>
              <a:latin typeface="Arial" panose="020B0604020202020204" pitchFamily="34" charset="0"/>
            </a:endParaRPr>
          </a:p>
        </p:txBody>
      </p:sp>
      <p:sp>
        <p:nvSpPr>
          <p:cNvPr id="5" name="Arrow: Down 4">
            <a:extLst>
              <a:ext uri="{FF2B5EF4-FFF2-40B4-BE49-F238E27FC236}">
                <a16:creationId xmlns:a16="http://schemas.microsoft.com/office/drawing/2014/main" id="{1B89AA81-1B64-ECE5-D441-7D189BBCA0E4}"/>
              </a:ext>
            </a:extLst>
          </p:cNvPr>
          <p:cNvSpPr/>
          <p:nvPr/>
        </p:nvSpPr>
        <p:spPr>
          <a:xfrm rot="10800000">
            <a:off x="2287154" y="2530765"/>
            <a:ext cx="387927" cy="36945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A359522-3EA2-AD53-C8F9-A07DABBDDD81}"/>
              </a:ext>
            </a:extLst>
          </p:cNvPr>
          <p:cNvSpPr/>
          <p:nvPr/>
        </p:nvSpPr>
        <p:spPr>
          <a:xfrm>
            <a:off x="4659747" y="2530765"/>
            <a:ext cx="387927" cy="36945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7EC2366-BD54-2690-052A-38966AF29928}"/>
              </a:ext>
            </a:extLst>
          </p:cNvPr>
          <p:cNvCxnSpPr/>
          <p:nvPr/>
        </p:nvCxnSpPr>
        <p:spPr>
          <a:xfrm>
            <a:off x="5920509" y="3241964"/>
            <a:ext cx="218901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839C805-7D19-1AD7-D4E6-5E2F7F2142E0}"/>
              </a:ext>
            </a:extLst>
          </p:cNvPr>
          <p:cNvSpPr txBox="1"/>
          <p:nvPr/>
        </p:nvSpPr>
        <p:spPr>
          <a:xfrm>
            <a:off x="5791200" y="2845550"/>
            <a:ext cx="4276436" cy="369332"/>
          </a:xfrm>
          <a:prstGeom prst="rect">
            <a:avLst/>
          </a:prstGeom>
          <a:noFill/>
        </p:spPr>
        <p:txBody>
          <a:bodyPr wrap="square">
            <a:spAutoFit/>
          </a:bodyPr>
          <a:lstStyle/>
          <a:p>
            <a:r>
              <a:rPr lang="en-US" sz="1800" b="0" i="0" u="none" strike="noStrike" baseline="0" dirty="0">
                <a:solidFill>
                  <a:schemeClr val="bg1"/>
                </a:solidFill>
                <a:latin typeface="Arial" panose="020B0604020202020204" pitchFamily="34" charset="0"/>
              </a:rPr>
              <a:t>288602 </a:t>
            </a:r>
            <a:r>
              <a:rPr lang="tr-TR" sz="1800" b="0" i="0" u="none" strike="noStrike" baseline="0" dirty="0">
                <a:solidFill>
                  <a:schemeClr val="bg1"/>
                </a:solidFill>
                <a:latin typeface="Arial" panose="020B0604020202020204" pitchFamily="34" charset="0"/>
              </a:rPr>
              <a:t>     </a:t>
            </a:r>
            <a:r>
              <a:rPr lang="en-US" sz="1800" b="0" i="0" u="none" strike="noStrike" baseline="0" dirty="0">
                <a:solidFill>
                  <a:schemeClr val="bg1"/>
                </a:solidFill>
                <a:latin typeface="Arial" panose="020B0604020202020204" pitchFamily="34" charset="0"/>
              </a:rPr>
              <a:t>does not have a class</a:t>
            </a:r>
            <a:endParaRPr lang="en-US" dirty="0"/>
          </a:p>
        </p:txBody>
      </p:sp>
      <p:sp>
        <p:nvSpPr>
          <p:cNvPr id="12" name="TextBox 11">
            <a:extLst>
              <a:ext uri="{FF2B5EF4-FFF2-40B4-BE49-F238E27FC236}">
                <a16:creationId xmlns:a16="http://schemas.microsoft.com/office/drawing/2014/main" id="{C5A360BE-8000-3925-E1F7-FC48C1871A32}"/>
              </a:ext>
            </a:extLst>
          </p:cNvPr>
          <p:cNvSpPr txBox="1"/>
          <p:nvPr/>
        </p:nvSpPr>
        <p:spPr>
          <a:xfrm>
            <a:off x="5791200" y="3282274"/>
            <a:ext cx="1062182" cy="369332"/>
          </a:xfrm>
          <a:prstGeom prst="rect">
            <a:avLst/>
          </a:prstGeom>
          <a:noFill/>
        </p:spPr>
        <p:txBody>
          <a:bodyPr wrap="square">
            <a:spAutoFit/>
          </a:bodyPr>
          <a:lstStyle/>
          <a:p>
            <a:r>
              <a:rPr lang="en-US" sz="1800" i="0" u="none" strike="noStrike" baseline="0" dirty="0">
                <a:solidFill>
                  <a:schemeClr val="bg1"/>
                </a:solidFill>
                <a:latin typeface="Arial" panose="020B0604020202020204" pitchFamily="34" charset="0"/>
                <a:cs typeface="Arial" panose="020B0604020202020204" pitchFamily="34" charset="0"/>
              </a:rPr>
              <a:t>3119345</a:t>
            </a:r>
            <a:endParaRPr lang="tr-TR" b="0" i="0" u="none" strike="noStrike" baseline="0" dirty="0">
              <a:solidFill>
                <a:schemeClr val="bg1"/>
              </a:solidFill>
              <a:latin typeface="Arial" panose="020B0604020202020204" pitchFamily="34" charset="0"/>
              <a:cs typeface="Arial" panose="020B0604020202020204" pitchFamily="34" charset="0"/>
            </a:endParaRPr>
          </a:p>
        </p:txBody>
      </p:sp>
      <p:sp>
        <p:nvSpPr>
          <p:cNvPr id="13" name="Multiplication Sign 12">
            <a:extLst>
              <a:ext uri="{FF2B5EF4-FFF2-40B4-BE49-F238E27FC236}">
                <a16:creationId xmlns:a16="http://schemas.microsoft.com/office/drawing/2014/main" id="{FFF4A41B-D4C1-2616-874A-F65481883FD1}"/>
              </a:ext>
            </a:extLst>
          </p:cNvPr>
          <p:cNvSpPr/>
          <p:nvPr/>
        </p:nvSpPr>
        <p:spPr>
          <a:xfrm>
            <a:off x="6620163" y="2795997"/>
            <a:ext cx="466437" cy="452581"/>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ABBA672-264F-0056-8EB0-1417AF4501B2}"/>
              </a:ext>
            </a:extLst>
          </p:cNvPr>
          <p:cNvSpPr txBox="1"/>
          <p:nvPr/>
        </p:nvSpPr>
        <p:spPr>
          <a:xfrm>
            <a:off x="4479635" y="4325594"/>
            <a:ext cx="3380510" cy="400110"/>
          </a:xfrm>
          <a:prstGeom prst="rect">
            <a:avLst/>
          </a:prstGeom>
          <a:noFill/>
        </p:spPr>
        <p:txBody>
          <a:bodyPr wrap="square">
            <a:spAutoFit/>
          </a:bodyPr>
          <a:lstStyle/>
          <a:p>
            <a:pPr marL="457200" lvl="1" indent="0">
              <a:buNone/>
            </a:pPr>
            <a:r>
              <a:rPr lang="en-US" sz="2000" b="0" i="0" u="none" strike="noStrike" baseline="0" dirty="0">
                <a:solidFill>
                  <a:schemeClr val="bg1"/>
                </a:solidFill>
                <a:latin typeface="Arial" panose="020B0604020202020204" pitchFamily="34" charset="0"/>
              </a:rPr>
              <a:t>Heartbleed</a:t>
            </a:r>
            <a:r>
              <a:rPr lang="tr-TR" sz="2000" dirty="0">
                <a:solidFill>
                  <a:schemeClr val="bg1"/>
                </a:solidFill>
                <a:latin typeface="Arial" panose="020B0604020202020204" pitchFamily="34" charset="0"/>
              </a:rPr>
              <a:t>:</a:t>
            </a:r>
            <a:r>
              <a:rPr lang="tr-TR" sz="2000" b="0" i="0" u="none" strike="noStrike" baseline="0" dirty="0">
                <a:solidFill>
                  <a:schemeClr val="bg1"/>
                </a:solidFill>
                <a:latin typeface="Arial" panose="020B0604020202020204" pitchFamily="34" charset="0"/>
                <a:sym typeface="Wingdings" panose="05000000000000000000" pitchFamily="2" charset="2"/>
              </a:rPr>
              <a:t> </a:t>
            </a:r>
            <a:r>
              <a:rPr lang="en-US" sz="2000" b="0" i="0" u="none" strike="noStrike" baseline="0" dirty="0">
                <a:solidFill>
                  <a:schemeClr val="bg1"/>
                </a:solidFill>
                <a:latin typeface="Arial" panose="020B0604020202020204" pitchFamily="34" charset="0"/>
              </a:rPr>
              <a:t>%0.00039.</a:t>
            </a:r>
            <a:endParaRPr lang="tr-TR" sz="2000" b="0" i="0" u="none" strike="noStrike" baseline="0" dirty="0">
              <a:solidFill>
                <a:schemeClr val="bg1"/>
              </a:solidFill>
              <a:latin typeface="Arial" panose="020B0604020202020204" pitchFamily="34" charset="0"/>
            </a:endParaRPr>
          </a:p>
        </p:txBody>
      </p:sp>
      <p:cxnSp>
        <p:nvCxnSpPr>
          <p:cNvPr id="16" name="Straight Connector 15">
            <a:extLst>
              <a:ext uri="{FF2B5EF4-FFF2-40B4-BE49-F238E27FC236}">
                <a16:creationId xmlns:a16="http://schemas.microsoft.com/office/drawing/2014/main" id="{F1074FE0-6285-03FC-ED08-9BE381260D05}"/>
              </a:ext>
            </a:extLst>
          </p:cNvPr>
          <p:cNvCxnSpPr>
            <a:cxnSpLocks/>
          </p:cNvCxnSpPr>
          <p:nvPr/>
        </p:nvCxnSpPr>
        <p:spPr>
          <a:xfrm>
            <a:off x="4962236" y="4296839"/>
            <a:ext cx="2720109"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2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32AC-4710-34AC-0953-826C25C43CA8}"/>
              </a:ext>
            </a:extLst>
          </p:cNvPr>
          <p:cNvSpPr>
            <a:spLocks noGrp="1"/>
          </p:cNvSpPr>
          <p:nvPr>
            <p:ph type="title"/>
          </p:nvPr>
        </p:nvSpPr>
        <p:spPr/>
        <p:txBody>
          <a:bodyPr/>
          <a:lstStyle/>
          <a:p>
            <a:r>
              <a:rPr lang="tr-TR" dirty="0" err="1">
                <a:solidFill>
                  <a:schemeClr val="bg1"/>
                </a:solidFill>
              </a:rPr>
              <a:t>Future</a:t>
            </a:r>
            <a:r>
              <a:rPr lang="tr-TR" dirty="0">
                <a:solidFill>
                  <a:schemeClr val="bg1"/>
                </a:solidFill>
              </a:rPr>
              <a:t> Works</a:t>
            </a:r>
            <a:endParaRPr lang="en-US" dirty="0">
              <a:solidFill>
                <a:schemeClr val="bg1"/>
              </a:solidFill>
            </a:endParaRPr>
          </a:p>
        </p:txBody>
      </p:sp>
      <p:sp>
        <p:nvSpPr>
          <p:cNvPr id="3" name="Content Placeholder 2">
            <a:extLst>
              <a:ext uri="{FF2B5EF4-FFF2-40B4-BE49-F238E27FC236}">
                <a16:creationId xmlns:a16="http://schemas.microsoft.com/office/drawing/2014/main" id="{998798DD-4FAA-42F4-29A7-1E6E70E6D898}"/>
              </a:ext>
            </a:extLst>
          </p:cNvPr>
          <p:cNvSpPr>
            <a:spLocks noGrp="1"/>
          </p:cNvSpPr>
          <p:nvPr>
            <p:ph idx="1"/>
          </p:nvPr>
        </p:nvSpPr>
        <p:spPr/>
        <p:txBody>
          <a:bodyPr>
            <a:normAutofit/>
          </a:bodyPr>
          <a:lstStyle/>
          <a:p>
            <a:r>
              <a:rPr lang="en-US" sz="2800" b="0" i="0" u="none" strike="noStrike" baseline="0" dirty="0">
                <a:solidFill>
                  <a:schemeClr val="bg1"/>
                </a:solidFill>
                <a:latin typeface="Arial" panose="020B0604020202020204" pitchFamily="34" charset="0"/>
              </a:rPr>
              <a:t>“An Efficient Feature Selection Based Bayesian and Rough set approach for intrusion detection”[</a:t>
            </a:r>
            <a:r>
              <a:rPr lang="tr-TR" sz="2800" b="0" i="0" u="none" strike="noStrike" baseline="0" dirty="0">
                <a:solidFill>
                  <a:schemeClr val="bg1"/>
                </a:solidFill>
                <a:latin typeface="Arial" panose="020B0604020202020204" pitchFamily="34" charset="0"/>
              </a:rPr>
              <a:t>2</a:t>
            </a:r>
            <a:r>
              <a:rPr lang="en-US" sz="2800" b="0" i="0" u="none" strike="noStrike" baseline="0" dirty="0">
                <a:solidFill>
                  <a:schemeClr val="bg1"/>
                </a:solidFill>
                <a:latin typeface="Arial" panose="020B0604020202020204" pitchFamily="34" charset="0"/>
              </a:rPr>
              <a:t>]</a:t>
            </a:r>
            <a:endParaRPr lang="tr-TR" sz="2800" b="0" i="0" u="none" strike="noStrike" baseline="0" dirty="0">
              <a:solidFill>
                <a:schemeClr val="bg1"/>
              </a:solidFill>
              <a:latin typeface="Arial" panose="020B0604020202020204" pitchFamily="34" charset="0"/>
            </a:endParaRPr>
          </a:p>
          <a:p>
            <a:r>
              <a:rPr lang="tr-TR" sz="2800" b="0" i="0" u="none" strike="noStrike" baseline="0" dirty="0">
                <a:solidFill>
                  <a:schemeClr val="bg1"/>
                </a:solidFill>
                <a:latin typeface="Arial" panose="020B0604020202020204" pitchFamily="34" charset="0"/>
              </a:rPr>
              <a:t>NGIDS-DS(2017) </a:t>
            </a:r>
            <a:r>
              <a:rPr lang="tr-TR" sz="2800" b="0" i="0" u="none" strike="noStrike" baseline="0" dirty="0">
                <a:solidFill>
                  <a:schemeClr val="bg1"/>
                </a:solidFill>
                <a:latin typeface="Arial" panose="020B0604020202020204" pitchFamily="34" charset="0"/>
                <a:sym typeface="Wingdings" panose="05000000000000000000" pitchFamily="2" charset="2"/>
              </a:rPr>
              <a:t> %97</a:t>
            </a:r>
            <a:endParaRPr lang="en-US" dirty="0">
              <a:solidFill>
                <a:schemeClr val="bg1"/>
              </a:solidFill>
            </a:endParaRPr>
          </a:p>
        </p:txBody>
      </p:sp>
      <p:pic>
        <p:nvPicPr>
          <p:cNvPr id="4" name="Resim 8">
            <a:extLst>
              <a:ext uri="{FF2B5EF4-FFF2-40B4-BE49-F238E27FC236}">
                <a16:creationId xmlns:a16="http://schemas.microsoft.com/office/drawing/2014/main" id="{863C1866-1B77-3038-6F2E-37FEA12BBF4E}"/>
              </a:ext>
            </a:extLst>
          </p:cNvPr>
          <p:cNvPicPr>
            <a:picLocks noChangeAspect="1"/>
          </p:cNvPicPr>
          <p:nvPr/>
        </p:nvPicPr>
        <p:blipFill>
          <a:blip r:embed="rId3"/>
          <a:stretch>
            <a:fillRect/>
          </a:stretch>
        </p:blipFill>
        <p:spPr>
          <a:xfrm>
            <a:off x="4005519" y="3165618"/>
            <a:ext cx="4180962" cy="3692382"/>
          </a:xfrm>
          <a:prstGeom prst="rect">
            <a:avLst/>
          </a:prstGeom>
        </p:spPr>
      </p:pic>
    </p:spTree>
    <p:extLst>
      <p:ext uri="{BB962C8B-B14F-4D97-AF65-F5344CB8AC3E}">
        <p14:creationId xmlns:p14="http://schemas.microsoft.com/office/powerpoint/2010/main" val="3324398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4A57-F233-F743-E6EC-D77821DDAA73}"/>
              </a:ext>
            </a:extLst>
          </p:cNvPr>
          <p:cNvSpPr>
            <a:spLocks noGrp="1"/>
          </p:cNvSpPr>
          <p:nvPr>
            <p:ph type="title"/>
          </p:nvPr>
        </p:nvSpPr>
        <p:spPr/>
        <p:txBody>
          <a:bodyPr/>
          <a:lstStyle/>
          <a:p>
            <a:r>
              <a:rPr lang="tr-TR" dirty="0">
                <a:solidFill>
                  <a:schemeClr val="bg1"/>
                </a:solidFill>
              </a:rPr>
              <a:t>Schedule</a:t>
            </a:r>
            <a:endParaRPr lang="en-US" dirty="0">
              <a:solidFill>
                <a:schemeClr val="bg1"/>
              </a:solidFill>
            </a:endParaRPr>
          </a:p>
        </p:txBody>
      </p:sp>
      <p:sp>
        <p:nvSpPr>
          <p:cNvPr id="3" name="Content Placeholder 2">
            <a:extLst>
              <a:ext uri="{FF2B5EF4-FFF2-40B4-BE49-F238E27FC236}">
                <a16:creationId xmlns:a16="http://schemas.microsoft.com/office/drawing/2014/main" id="{837DE102-5A74-0715-FF71-672F8919594A}"/>
              </a:ext>
            </a:extLst>
          </p:cNvPr>
          <p:cNvSpPr>
            <a:spLocks noGrp="1"/>
          </p:cNvSpPr>
          <p:nvPr>
            <p:ph idx="1"/>
          </p:nvPr>
        </p:nvSpPr>
        <p:spPr/>
        <p:txBody>
          <a:bodyPr>
            <a:normAutofit/>
          </a:bodyPr>
          <a:lstStyle/>
          <a:p>
            <a:pPr marL="514350" indent="-514350">
              <a:buFont typeface="+mj-lt"/>
              <a:buAutoNum type="arabicPeriod"/>
            </a:pPr>
            <a:r>
              <a:rPr lang="tr-TR" dirty="0" err="1">
                <a:solidFill>
                  <a:schemeClr val="bg1"/>
                </a:solidFill>
              </a:rPr>
              <a:t>Introduction</a:t>
            </a:r>
            <a:endParaRPr lang="tr-TR" dirty="0">
              <a:solidFill>
                <a:schemeClr val="bg1"/>
              </a:solidFill>
            </a:endParaRPr>
          </a:p>
          <a:p>
            <a:pPr marL="514350" indent="-514350">
              <a:buFont typeface="+mj-lt"/>
              <a:buAutoNum type="arabicPeriod"/>
            </a:pPr>
            <a:r>
              <a:rPr lang="tr-TR" dirty="0" err="1">
                <a:solidFill>
                  <a:schemeClr val="bg1"/>
                </a:solidFill>
              </a:rPr>
              <a:t>Literature</a:t>
            </a:r>
            <a:r>
              <a:rPr lang="tr-TR" dirty="0">
                <a:solidFill>
                  <a:schemeClr val="bg1"/>
                </a:solidFill>
              </a:rPr>
              <a:t> </a:t>
            </a:r>
            <a:r>
              <a:rPr lang="tr-TR" dirty="0" err="1">
                <a:solidFill>
                  <a:schemeClr val="bg1"/>
                </a:solidFill>
              </a:rPr>
              <a:t>Review</a:t>
            </a:r>
            <a:endParaRPr lang="tr-TR" dirty="0">
              <a:solidFill>
                <a:schemeClr val="bg1"/>
              </a:solidFill>
            </a:endParaRPr>
          </a:p>
          <a:p>
            <a:pPr marL="514350" indent="-514350">
              <a:buFont typeface="+mj-lt"/>
              <a:buAutoNum type="arabicPeriod"/>
            </a:pPr>
            <a:r>
              <a:rPr lang="tr-TR" dirty="0" err="1">
                <a:solidFill>
                  <a:schemeClr val="bg1"/>
                </a:solidFill>
              </a:rPr>
              <a:t>Dataset</a:t>
            </a:r>
            <a:r>
              <a:rPr lang="tr-TR" dirty="0">
                <a:solidFill>
                  <a:schemeClr val="bg1"/>
                </a:solidFill>
              </a:rPr>
              <a:t>: CICIDS2017</a:t>
            </a:r>
          </a:p>
          <a:p>
            <a:pPr marL="514350" indent="-514350">
              <a:buFont typeface="+mj-lt"/>
              <a:buAutoNum type="arabicPeriod"/>
            </a:pPr>
            <a:r>
              <a:rPr lang="tr-TR" dirty="0" err="1">
                <a:solidFill>
                  <a:schemeClr val="bg1"/>
                </a:solidFill>
              </a:rPr>
              <a:t>Preprocessing</a:t>
            </a:r>
            <a:endParaRPr lang="tr-TR" dirty="0">
              <a:solidFill>
                <a:schemeClr val="bg1"/>
              </a:solidFill>
            </a:endParaRPr>
          </a:p>
          <a:p>
            <a:pPr marL="514350" indent="-514350">
              <a:buFont typeface="+mj-lt"/>
              <a:buAutoNum type="arabicPeriod"/>
            </a:pPr>
            <a:r>
              <a:rPr lang="tr-TR" dirty="0">
                <a:solidFill>
                  <a:schemeClr val="bg1"/>
                </a:solidFill>
              </a:rPr>
              <a:t>Model </a:t>
            </a:r>
            <a:r>
              <a:rPr lang="tr-TR" dirty="0" err="1">
                <a:solidFill>
                  <a:schemeClr val="bg1"/>
                </a:solidFill>
              </a:rPr>
              <a:t>Iterations</a:t>
            </a:r>
            <a:endParaRPr lang="tr-TR" dirty="0">
              <a:solidFill>
                <a:schemeClr val="bg1"/>
              </a:solidFill>
            </a:endParaRPr>
          </a:p>
          <a:p>
            <a:pPr marL="514350" indent="-514350">
              <a:buFont typeface="+mj-lt"/>
              <a:buAutoNum type="arabicPeriod"/>
            </a:pPr>
            <a:r>
              <a:rPr lang="tr-TR" dirty="0" err="1">
                <a:solidFill>
                  <a:schemeClr val="bg1"/>
                </a:solidFill>
              </a:rPr>
              <a:t>Results</a:t>
            </a:r>
            <a:r>
              <a:rPr lang="tr-TR" dirty="0">
                <a:solidFill>
                  <a:schemeClr val="bg1"/>
                </a:solidFill>
              </a:rPr>
              <a:t> and </a:t>
            </a:r>
            <a:r>
              <a:rPr lang="tr-TR" dirty="0" err="1">
                <a:solidFill>
                  <a:schemeClr val="bg1"/>
                </a:solidFill>
              </a:rPr>
              <a:t>Discussion</a:t>
            </a:r>
            <a:endParaRPr lang="tr-TR" dirty="0">
              <a:solidFill>
                <a:schemeClr val="bg1"/>
              </a:solidFill>
            </a:endParaRPr>
          </a:p>
          <a:p>
            <a:pPr marL="514350" indent="-514350">
              <a:buFont typeface="+mj-lt"/>
              <a:buAutoNum type="arabicPeriod"/>
            </a:pPr>
            <a:r>
              <a:rPr lang="tr-TR" dirty="0" err="1">
                <a:solidFill>
                  <a:schemeClr val="bg1"/>
                </a:solidFill>
              </a:rPr>
              <a:t>Future</a:t>
            </a:r>
            <a:r>
              <a:rPr lang="tr-TR" dirty="0">
                <a:solidFill>
                  <a:schemeClr val="bg1"/>
                </a:solidFill>
              </a:rPr>
              <a:t> Works</a:t>
            </a:r>
          </a:p>
          <a:p>
            <a:pPr marL="514350" indent="-514350">
              <a:buFont typeface="+mj-lt"/>
              <a:buAutoNum type="arabicPeriod"/>
            </a:pPr>
            <a:r>
              <a:rPr lang="tr-TR" dirty="0" err="1">
                <a:solidFill>
                  <a:schemeClr val="bg1"/>
                </a:solidFill>
              </a:rPr>
              <a:t>Bibliography</a:t>
            </a:r>
            <a:endParaRPr lang="tr-TR" dirty="0">
              <a:solidFill>
                <a:schemeClr val="bg1"/>
              </a:solidFill>
            </a:endParaRPr>
          </a:p>
        </p:txBody>
      </p:sp>
      <p:sp>
        <p:nvSpPr>
          <p:cNvPr id="5" name="TextBox 4">
            <a:extLst>
              <a:ext uri="{FF2B5EF4-FFF2-40B4-BE49-F238E27FC236}">
                <a16:creationId xmlns:a16="http://schemas.microsoft.com/office/drawing/2014/main" id="{77B56E67-9C62-8423-7FF7-0AB1B4BFAFB1}"/>
              </a:ext>
            </a:extLst>
          </p:cNvPr>
          <p:cNvSpPr txBox="1"/>
          <p:nvPr/>
        </p:nvSpPr>
        <p:spPr>
          <a:xfrm>
            <a:off x="5754256" y="1502459"/>
            <a:ext cx="6096000" cy="646331"/>
          </a:xfrm>
          <a:prstGeom prst="rect">
            <a:avLst/>
          </a:prstGeom>
          <a:noFill/>
        </p:spPr>
        <p:txBody>
          <a:bodyPr wrap="square">
            <a:spAutoFit/>
          </a:bodyPr>
          <a:lstStyle/>
          <a:p>
            <a:pPr marL="0" indent="0" algn="ctr">
              <a:buNone/>
            </a:pPr>
            <a:r>
              <a:rPr lang="tr-TR" sz="1800" dirty="0" err="1">
                <a:solidFill>
                  <a:schemeClr val="bg1"/>
                </a:solidFill>
              </a:rPr>
              <a:t>GitHub</a:t>
            </a:r>
            <a:r>
              <a:rPr lang="tr-TR" sz="1800" dirty="0">
                <a:solidFill>
                  <a:schemeClr val="bg1"/>
                </a:solidFill>
              </a:rPr>
              <a:t> </a:t>
            </a:r>
            <a:r>
              <a:rPr lang="tr-TR" sz="1800" dirty="0" err="1">
                <a:solidFill>
                  <a:schemeClr val="bg1"/>
                </a:solidFill>
              </a:rPr>
              <a:t>Repository</a:t>
            </a:r>
            <a:r>
              <a:rPr lang="tr-TR" sz="1800" dirty="0">
                <a:solidFill>
                  <a:schemeClr val="bg1"/>
                </a:solidFill>
              </a:rPr>
              <a:t>: </a:t>
            </a:r>
            <a:endParaRPr lang="tr-TR" dirty="0">
              <a:solidFill>
                <a:schemeClr val="bg1"/>
              </a:solidFill>
            </a:endParaRPr>
          </a:p>
          <a:p>
            <a:pPr marL="0" indent="0" algn="ctr">
              <a:buNone/>
            </a:pPr>
            <a:r>
              <a:rPr lang="tr-TR" sz="1800" dirty="0">
                <a:solidFill>
                  <a:schemeClr val="bg1"/>
                </a:solidFill>
              </a:rPr>
              <a:t>https://github.com/aycavanli/IDS</a:t>
            </a:r>
          </a:p>
        </p:txBody>
      </p:sp>
    </p:spTree>
    <p:extLst>
      <p:ext uri="{BB962C8B-B14F-4D97-AF65-F5344CB8AC3E}">
        <p14:creationId xmlns:p14="http://schemas.microsoft.com/office/powerpoint/2010/main" val="1754727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3390-F250-4757-AC71-518BD17C6AE2}"/>
              </a:ext>
            </a:extLst>
          </p:cNvPr>
          <p:cNvSpPr>
            <a:spLocks noGrp="1"/>
          </p:cNvSpPr>
          <p:nvPr>
            <p:ph type="title"/>
          </p:nvPr>
        </p:nvSpPr>
        <p:spPr/>
        <p:txBody>
          <a:bodyPr/>
          <a:lstStyle/>
          <a:p>
            <a:r>
              <a:rPr lang="tr-TR" dirty="0" err="1">
                <a:solidFill>
                  <a:schemeClr val="bg1"/>
                </a:solidFill>
              </a:rPr>
              <a:t>Bibliography</a:t>
            </a:r>
            <a:endParaRPr lang="en-US" dirty="0">
              <a:solidFill>
                <a:schemeClr val="bg1"/>
              </a:solidFill>
            </a:endParaRPr>
          </a:p>
        </p:txBody>
      </p:sp>
      <p:sp>
        <p:nvSpPr>
          <p:cNvPr id="3" name="Content Placeholder 2">
            <a:extLst>
              <a:ext uri="{FF2B5EF4-FFF2-40B4-BE49-F238E27FC236}">
                <a16:creationId xmlns:a16="http://schemas.microsoft.com/office/drawing/2014/main" id="{0ED84120-F0B7-3C94-3E5E-D7183E5DCFF9}"/>
              </a:ext>
            </a:extLst>
          </p:cNvPr>
          <p:cNvSpPr>
            <a:spLocks noGrp="1"/>
          </p:cNvSpPr>
          <p:nvPr>
            <p:ph idx="1"/>
          </p:nvPr>
        </p:nvSpPr>
        <p:spPr/>
        <p:txBody>
          <a:bodyPr>
            <a:normAutofit/>
          </a:bodyPr>
          <a:lstStyle/>
          <a:p>
            <a:pPr marL="0" indent="0">
              <a:buNone/>
            </a:pPr>
            <a:r>
              <a:rPr lang="en-US" sz="1800" b="0" i="0" u="none" strike="noStrike" baseline="0" dirty="0">
                <a:solidFill>
                  <a:schemeClr val="bg1"/>
                </a:solidFill>
                <a:latin typeface="Arial" panose="020B0604020202020204" pitchFamily="34" charset="0"/>
              </a:rPr>
              <a:t>[</a:t>
            </a:r>
            <a:r>
              <a:rPr lang="tr-TR" sz="1800" b="0" i="0" u="none" strike="noStrike" baseline="0" dirty="0">
                <a:solidFill>
                  <a:schemeClr val="bg1"/>
                </a:solidFill>
                <a:latin typeface="Arial" panose="020B0604020202020204" pitchFamily="34" charset="0"/>
              </a:rPr>
              <a:t>1</a:t>
            </a:r>
            <a:r>
              <a:rPr lang="en-US" sz="1800" b="0" i="0" u="none" strike="noStrike" baseline="0" dirty="0">
                <a:solidFill>
                  <a:schemeClr val="bg1"/>
                </a:solidFill>
                <a:latin typeface="Arial" panose="020B0604020202020204" pitchFamily="34" charset="0"/>
              </a:rPr>
              <a:t>] 	A. H. L. a. A. A. G. Iman </a:t>
            </a:r>
            <a:r>
              <a:rPr lang="en-US" sz="1800" b="0" i="0" u="none" strike="noStrike" baseline="0" dirty="0" err="1">
                <a:solidFill>
                  <a:schemeClr val="bg1"/>
                </a:solidFill>
                <a:latin typeface="Arial" panose="020B0604020202020204" pitchFamily="34" charset="0"/>
              </a:rPr>
              <a:t>Sharafaldin</a:t>
            </a:r>
            <a:r>
              <a:rPr lang="en-US" sz="1800" b="0" i="0" u="none" strike="noStrike" baseline="0" dirty="0">
                <a:solidFill>
                  <a:schemeClr val="bg1"/>
                </a:solidFill>
                <a:latin typeface="Arial" panose="020B0604020202020204" pitchFamily="34" charset="0"/>
              </a:rPr>
              <a:t>, "Toward Generating a New Intrusion Detection Dataset and Intrusion," in </a:t>
            </a:r>
            <a:r>
              <a:rPr lang="en-US" sz="1800" b="0" i="1" u="none" strike="noStrike" baseline="0" dirty="0">
                <a:solidFill>
                  <a:schemeClr val="bg1"/>
                </a:solidFill>
                <a:latin typeface="Arial" panose="020B0604020202020204" pitchFamily="34" charset="0"/>
              </a:rPr>
              <a:t>ICISSP 2018 - 4th International Conference on Information Systems Security and Privacy</a:t>
            </a:r>
            <a:r>
              <a:rPr lang="en-US" sz="1800" b="0" i="0" u="none" strike="noStrike" baseline="0" dirty="0">
                <a:solidFill>
                  <a:schemeClr val="bg1"/>
                </a:solidFill>
                <a:latin typeface="Arial" panose="020B0604020202020204" pitchFamily="34" charset="0"/>
              </a:rPr>
              <a:t>, 2018. 	</a:t>
            </a:r>
            <a:endParaRPr lang="tr-TR" sz="1800" b="0" i="0" u="none" strike="noStrike" baseline="0" dirty="0">
              <a:solidFill>
                <a:schemeClr val="bg1"/>
              </a:solidFill>
              <a:latin typeface="Arial" panose="020B0604020202020204" pitchFamily="34" charset="0"/>
            </a:endParaRPr>
          </a:p>
          <a:p>
            <a:pPr marL="0" indent="0">
              <a:buNone/>
            </a:pPr>
            <a:r>
              <a:rPr lang="en-US" sz="1800" b="0" i="0" u="none" strike="noStrike" baseline="0" dirty="0">
                <a:solidFill>
                  <a:schemeClr val="bg1"/>
                </a:solidFill>
                <a:latin typeface="Arial" panose="020B0604020202020204" pitchFamily="34" charset="0"/>
              </a:rPr>
              <a:t>[</a:t>
            </a:r>
            <a:r>
              <a:rPr lang="tr-TR" sz="1800" b="0" i="0" u="none" strike="noStrike" baseline="0" dirty="0">
                <a:solidFill>
                  <a:schemeClr val="bg1"/>
                </a:solidFill>
                <a:latin typeface="Arial" panose="020B0604020202020204" pitchFamily="34" charset="0"/>
              </a:rPr>
              <a:t>2</a:t>
            </a:r>
            <a:r>
              <a:rPr lang="en-US" sz="1800" b="0" i="0" u="none" strike="noStrike" baseline="0" dirty="0">
                <a:solidFill>
                  <a:schemeClr val="bg1"/>
                </a:solidFill>
                <a:latin typeface="Arial" panose="020B0604020202020204" pitchFamily="34" charset="0"/>
              </a:rPr>
              <a:t>] 	S. T. a. K. D. M. Prasad, "An efficient feature selection based Bayesian and Rough set approach," </a:t>
            </a:r>
            <a:r>
              <a:rPr lang="en-US" sz="1800" b="0" i="1" u="none" strike="noStrike" baseline="0" dirty="0">
                <a:solidFill>
                  <a:schemeClr val="bg1"/>
                </a:solidFill>
                <a:latin typeface="Arial" panose="020B0604020202020204" pitchFamily="34" charset="0"/>
              </a:rPr>
              <a:t>Applied Soft Computing Journal, </a:t>
            </a:r>
            <a:r>
              <a:rPr lang="en-US" sz="1800" b="0" i="0" u="none" strike="noStrike" baseline="0" dirty="0">
                <a:solidFill>
                  <a:schemeClr val="bg1"/>
                </a:solidFill>
                <a:latin typeface="Arial" panose="020B0604020202020204" pitchFamily="34" charset="0"/>
              </a:rPr>
              <a:t>2020.</a:t>
            </a:r>
            <a:endParaRPr lang="tr-TR" sz="1800" b="0" i="0" u="none" strike="noStrike" baseline="0" dirty="0">
              <a:solidFill>
                <a:schemeClr val="bg1"/>
              </a:solidFill>
              <a:latin typeface="Arial" panose="020B0604020202020204" pitchFamily="34" charset="0"/>
            </a:endParaRPr>
          </a:p>
          <a:p>
            <a:pPr marL="0" indent="0">
              <a:buNone/>
            </a:pPr>
            <a:r>
              <a:rPr lang="tr-TR" sz="1800" dirty="0">
                <a:solidFill>
                  <a:schemeClr val="bg1"/>
                </a:solidFill>
                <a:latin typeface="Arial" panose="020B0604020202020204" pitchFamily="34" charset="0"/>
              </a:rPr>
              <a:t>[3]	Z. </a:t>
            </a:r>
            <a:r>
              <a:rPr lang="tr-TR" sz="1800" dirty="0" err="1">
                <a:solidFill>
                  <a:schemeClr val="bg1"/>
                </a:solidFill>
                <a:latin typeface="Arial" panose="020B0604020202020204" pitchFamily="34" charset="0"/>
              </a:rPr>
              <a:t>Pelletier</a:t>
            </a:r>
            <a:r>
              <a:rPr lang="tr-TR" sz="1800" dirty="0">
                <a:solidFill>
                  <a:schemeClr val="bg1"/>
                </a:solidFill>
                <a:latin typeface="Arial" panose="020B0604020202020204" pitchFamily="34" charset="0"/>
              </a:rPr>
              <a:t>, M. </a:t>
            </a:r>
            <a:r>
              <a:rPr lang="tr-TR" sz="1800" dirty="0" err="1">
                <a:solidFill>
                  <a:schemeClr val="bg1"/>
                </a:solidFill>
                <a:latin typeface="Arial" panose="020B0604020202020204" pitchFamily="34" charset="0"/>
              </a:rPr>
              <a:t>Abualkibash</a:t>
            </a:r>
            <a:r>
              <a:rPr lang="tr-TR" sz="1800" dirty="0">
                <a:solidFill>
                  <a:schemeClr val="bg1"/>
                </a:solidFill>
                <a:latin typeface="Arial" panose="020B0604020202020204" pitchFamily="34" charset="0"/>
              </a:rPr>
              <a:t>, </a:t>
            </a:r>
            <a:r>
              <a:rPr lang="en-US" sz="1800" b="0" i="0" u="none" strike="noStrike" baseline="0" dirty="0">
                <a:solidFill>
                  <a:schemeClr val="bg1"/>
                </a:solidFill>
                <a:latin typeface="Arial" panose="020B0604020202020204" pitchFamily="34" charset="0"/>
              </a:rPr>
              <a:t>"Evaluating the CIC IDS-2017 Dataset Using Machine Learning Methods and Creating Multiple Predictive Models in the Statistical Computing Language R "</a:t>
            </a:r>
            <a:r>
              <a:rPr lang="tr-TR" sz="1800" dirty="0">
                <a:solidFill>
                  <a:schemeClr val="bg1"/>
                </a:solidFill>
                <a:latin typeface="Arial" panose="020B0604020202020204" pitchFamily="34" charset="0"/>
              </a:rPr>
              <a:t>,</a:t>
            </a:r>
            <a:r>
              <a:rPr lang="en-US" sz="1800" dirty="0">
                <a:solidFill>
                  <a:schemeClr val="bg1"/>
                </a:solidFill>
                <a:latin typeface="Arial" panose="020B0604020202020204" pitchFamily="34" charset="0"/>
              </a:rPr>
              <a:t> </a:t>
            </a:r>
            <a:r>
              <a:rPr lang="en-US" sz="1800" i="1" dirty="0">
                <a:solidFill>
                  <a:schemeClr val="bg1"/>
                </a:solidFill>
                <a:latin typeface="Arial" panose="020B0604020202020204" pitchFamily="34" charset="0"/>
              </a:rPr>
              <a:t>International Research Journal of Advanced Engineering and Science</a:t>
            </a:r>
            <a:r>
              <a:rPr lang="tr-TR" sz="1800" b="0" i="0" u="none" strike="noStrike" baseline="0" dirty="0">
                <a:solidFill>
                  <a:schemeClr val="bg1"/>
                </a:solidFill>
                <a:latin typeface="Arial" panose="020B0604020202020204" pitchFamily="34" charset="0"/>
              </a:rPr>
              <a:t>, </a:t>
            </a:r>
            <a:r>
              <a:rPr lang="en-US" sz="1800" b="0" i="0" u="none" strike="noStrike" baseline="0" dirty="0">
                <a:solidFill>
                  <a:schemeClr val="bg1"/>
                </a:solidFill>
                <a:latin typeface="Arial" panose="020B0604020202020204" pitchFamily="34" charset="0"/>
              </a:rPr>
              <a:t>2020	</a:t>
            </a:r>
          </a:p>
          <a:p>
            <a:pPr marL="0" indent="0">
              <a:buNone/>
            </a:pPr>
            <a:r>
              <a:rPr lang="en-US" sz="1800" b="0" i="0" u="none" strike="noStrike" baseline="0" dirty="0">
                <a:solidFill>
                  <a:schemeClr val="bg1"/>
                </a:solidFill>
                <a:latin typeface="Arial" panose="020B0604020202020204" pitchFamily="34" charset="0"/>
              </a:rPr>
              <a:t>[4] 	S. B. Ranjit </a:t>
            </a:r>
            <a:r>
              <a:rPr lang="en-US" sz="1800" b="0" i="0" u="none" strike="noStrike" baseline="0" dirty="0" err="1">
                <a:solidFill>
                  <a:schemeClr val="bg1"/>
                </a:solidFill>
                <a:latin typeface="Arial" panose="020B0604020202020204" pitchFamily="34" charset="0"/>
              </a:rPr>
              <a:t>Panigrahi</a:t>
            </a:r>
            <a:r>
              <a:rPr lang="en-US" sz="1800" b="0" i="0" u="none" strike="noStrike" baseline="0" dirty="0">
                <a:solidFill>
                  <a:schemeClr val="bg1"/>
                </a:solidFill>
                <a:latin typeface="Arial" panose="020B0604020202020204" pitchFamily="34" charset="0"/>
              </a:rPr>
              <a:t>, "A detailed analysis of CICIDS2017 dataset for designing Intrusion Detection Systems," </a:t>
            </a:r>
            <a:r>
              <a:rPr lang="en-US" sz="1800" b="0" i="1" u="none" strike="noStrike" baseline="0" dirty="0">
                <a:solidFill>
                  <a:schemeClr val="bg1"/>
                </a:solidFill>
                <a:latin typeface="Arial" panose="020B0604020202020204" pitchFamily="34" charset="0"/>
              </a:rPr>
              <a:t>International Journal of Engineering &amp; Technology, </a:t>
            </a:r>
            <a:r>
              <a:rPr lang="en-US" sz="1800" b="0" i="0" u="none" strike="noStrike" baseline="0" dirty="0">
                <a:solidFill>
                  <a:schemeClr val="bg1"/>
                </a:solidFill>
                <a:latin typeface="Arial" panose="020B0604020202020204" pitchFamily="34" charset="0"/>
              </a:rPr>
              <a:t>vol. 7, no. 3.24, pp. 479-482, 2018. 	</a:t>
            </a:r>
          </a:p>
        </p:txBody>
      </p:sp>
    </p:spTree>
    <p:extLst>
      <p:ext uri="{BB962C8B-B14F-4D97-AF65-F5344CB8AC3E}">
        <p14:creationId xmlns:p14="http://schemas.microsoft.com/office/powerpoint/2010/main" val="1604414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820D0F5-D71D-4987-A709-F6FA2E5A226C}"/>
              </a:ext>
            </a:extLst>
          </p:cNvPr>
          <p:cNvSpPr>
            <a:spLocks noGrp="1"/>
          </p:cNvSpPr>
          <p:nvPr>
            <p:ph idx="1"/>
          </p:nvPr>
        </p:nvSpPr>
        <p:spPr>
          <a:xfrm>
            <a:off x="838200" y="735246"/>
            <a:ext cx="10515600" cy="895541"/>
          </a:xfrm>
        </p:spPr>
        <p:txBody>
          <a:bodyPr>
            <a:normAutofit fontScale="85000" lnSpcReduction="20000"/>
          </a:bodyPr>
          <a:lstStyle/>
          <a:p>
            <a:pPr marL="0" indent="0" algn="ctr">
              <a:buNone/>
            </a:pPr>
            <a:r>
              <a:rPr lang="tr-TR" sz="7800" dirty="0" err="1">
                <a:solidFill>
                  <a:schemeClr val="bg1"/>
                </a:solidFill>
              </a:rPr>
              <a:t>Thank</a:t>
            </a:r>
            <a:r>
              <a:rPr lang="tr-TR" sz="7800" dirty="0">
                <a:solidFill>
                  <a:schemeClr val="bg1"/>
                </a:solidFill>
              </a:rPr>
              <a:t> </a:t>
            </a:r>
            <a:r>
              <a:rPr lang="tr-TR" sz="7800" dirty="0" err="1">
                <a:solidFill>
                  <a:schemeClr val="bg1"/>
                </a:solidFill>
              </a:rPr>
              <a:t>You</a:t>
            </a:r>
            <a:r>
              <a:rPr lang="tr-TR" sz="7800" dirty="0">
                <a:solidFill>
                  <a:schemeClr val="bg1"/>
                </a:solidFill>
              </a:rPr>
              <a:t> </a:t>
            </a:r>
            <a:r>
              <a:rPr lang="tr-TR" sz="7800" dirty="0" err="1">
                <a:solidFill>
                  <a:schemeClr val="bg1"/>
                </a:solidFill>
              </a:rPr>
              <a:t>for</a:t>
            </a:r>
            <a:r>
              <a:rPr lang="tr-TR" sz="7800" dirty="0">
                <a:solidFill>
                  <a:schemeClr val="bg1"/>
                </a:solidFill>
              </a:rPr>
              <a:t> </a:t>
            </a:r>
            <a:r>
              <a:rPr lang="tr-TR" sz="7800" dirty="0" err="1">
                <a:solidFill>
                  <a:schemeClr val="bg1"/>
                </a:solidFill>
              </a:rPr>
              <a:t>Listening</a:t>
            </a:r>
            <a:endParaRPr lang="tr-TR" sz="7800" dirty="0">
              <a:solidFill>
                <a:schemeClr val="bg1"/>
              </a:solidFill>
            </a:endParaRPr>
          </a:p>
          <a:p>
            <a:pPr marL="0" indent="0">
              <a:buNone/>
            </a:pPr>
            <a:endParaRPr lang="en-US" sz="3600" dirty="0">
              <a:solidFill>
                <a:schemeClr val="bg1"/>
              </a:solidFill>
            </a:endParaRPr>
          </a:p>
        </p:txBody>
      </p:sp>
      <p:pic>
        <p:nvPicPr>
          <p:cNvPr id="4" name="Picture 3">
            <a:extLst>
              <a:ext uri="{FF2B5EF4-FFF2-40B4-BE49-F238E27FC236}">
                <a16:creationId xmlns:a16="http://schemas.microsoft.com/office/drawing/2014/main" id="{F9D71C34-BF26-A3D8-6065-A97960D83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233" y="1861696"/>
            <a:ext cx="4055533" cy="4055533"/>
          </a:xfrm>
          <a:prstGeom prst="rect">
            <a:avLst/>
          </a:prstGeom>
        </p:spPr>
      </p:pic>
    </p:spTree>
    <p:extLst>
      <p:ext uri="{BB962C8B-B14F-4D97-AF65-F5344CB8AC3E}">
        <p14:creationId xmlns:p14="http://schemas.microsoft.com/office/powerpoint/2010/main" val="113122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Network Based Intrusion Detection System - an overview | ScienceDirect  Topics">
            <a:extLst>
              <a:ext uri="{FF2B5EF4-FFF2-40B4-BE49-F238E27FC236}">
                <a16:creationId xmlns:a16="http://schemas.microsoft.com/office/drawing/2014/main" id="{0BB60260-8B5E-4A91-9F66-1C442B3738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86" b="-1"/>
          <a:stretch/>
        </p:blipFill>
        <p:spPr bwMode="auto">
          <a:xfrm>
            <a:off x="4885988" y="1355617"/>
            <a:ext cx="7217451" cy="4463232"/>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Check out Machine Learning icon created by Angela | Machine learning, Free  icons, Icon creator">
            <a:extLst>
              <a:ext uri="{FF2B5EF4-FFF2-40B4-BE49-F238E27FC236}">
                <a16:creationId xmlns:a16="http://schemas.microsoft.com/office/drawing/2014/main" id="{C71DBED1-7B07-45AF-B156-E02D4601F4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117" y="2597085"/>
            <a:ext cx="1302151" cy="13021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en Two Worlds Collide. When two worlds collide And you realise… | by  Derrain de Silva | Medium">
            <a:extLst>
              <a:ext uri="{FF2B5EF4-FFF2-40B4-BE49-F238E27FC236}">
                <a16:creationId xmlns:a16="http://schemas.microsoft.com/office/drawing/2014/main" id="{8D59BF99-09AC-6CA2-6223-542F091598A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l="11269" t="8643" r="11933" b="3838"/>
          <a:stretch/>
        </p:blipFill>
        <p:spPr bwMode="auto">
          <a:xfrm>
            <a:off x="88561" y="1736437"/>
            <a:ext cx="4722512" cy="4036291"/>
          </a:xfrm>
          <a:prstGeom prst="rect">
            <a:avLst/>
          </a:prstGeom>
          <a:extLst>
            <a:ext uri="{909E8E84-426E-40DD-AFC4-6F175D3DCCD1}">
              <a14:hiddenFill xmlns:a14="http://schemas.microsoft.com/office/drawing/2010/main">
                <a:solidFill>
                  <a:srgbClr val="FFFFFF"/>
                </a:solidFill>
              </a14:hiddenFill>
            </a:ext>
          </a:extLst>
        </p:spPr>
      </p:pic>
      <p:sp>
        <p:nvSpPr>
          <p:cNvPr id="12" name="Metin kutusu 4">
            <a:extLst>
              <a:ext uri="{FF2B5EF4-FFF2-40B4-BE49-F238E27FC236}">
                <a16:creationId xmlns:a16="http://schemas.microsoft.com/office/drawing/2014/main" id="{5B30C248-641E-FB0D-B1FF-2CDCACB12D91}"/>
              </a:ext>
            </a:extLst>
          </p:cNvPr>
          <p:cNvSpPr txBox="1"/>
          <p:nvPr/>
        </p:nvSpPr>
        <p:spPr>
          <a:xfrm>
            <a:off x="472373" y="4551266"/>
            <a:ext cx="1564700" cy="707886"/>
          </a:xfrm>
          <a:prstGeom prst="rect">
            <a:avLst/>
          </a:prstGeom>
          <a:noFill/>
        </p:spPr>
        <p:txBody>
          <a:bodyPr wrap="square" rtlCol="0">
            <a:spAutoFit/>
          </a:bodyPr>
          <a:lstStyle/>
          <a:p>
            <a:r>
              <a:rPr lang="tr-TR" sz="4000" b="1" dirty="0">
                <a:solidFill>
                  <a:schemeClr val="bg1"/>
                </a:solidFill>
              </a:rPr>
              <a:t>CYBER</a:t>
            </a:r>
            <a:endParaRPr lang="en-US" sz="4000" b="1" dirty="0">
              <a:solidFill>
                <a:schemeClr val="bg1"/>
              </a:solidFill>
            </a:endParaRPr>
          </a:p>
        </p:txBody>
      </p:sp>
      <p:sp>
        <p:nvSpPr>
          <p:cNvPr id="13" name="Metin kutusu 5">
            <a:extLst>
              <a:ext uri="{FF2B5EF4-FFF2-40B4-BE49-F238E27FC236}">
                <a16:creationId xmlns:a16="http://schemas.microsoft.com/office/drawing/2014/main" id="{246D5A42-B41A-1002-AC6B-ECC0F6A6335A}"/>
              </a:ext>
            </a:extLst>
          </p:cNvPr>
          <p:cNvSpPr txBox="1"/>
          <p:nvPr/>
        </p:nvSpPr>
        <p:spPr>
          <a:xfrm>
            <a:off x="3561267" y="2540275"/>
            <a:ext cx="844458" cy="707886"/>
          </a:xfrm>
          <a:prstGeom prst="rect">
            <a:avLst/>
          </a:prstGeom>
          <a:noFill/>
        </p:spPr>
        <p:txBody>
          <a:bodyPr wrap="square" rtlCol="0">
            <a:spAutoFit/>
          </a:bodyPr>
          <a:lstStyle/>
          <a:p>
            <a:r>
              <a:rPr lang="tr-TR" sz="4000" b="1" dirty="0">
                <a:solidFill>
                  <a:schemeClr val="bg1"/>
                </a:solidFill>
              </a:rPr>
              <a:t>ML</a:t>
            </a:r>
            <a:endParaRPr lang="en-US" sz="4000" b="1" dirty="0">
              <a:solidFill>
                <a:schemeClr val="bg1"/>
              </a:solidFill>
            </a:endParaRPr>
          </a:p>
        </p:txBody>
      </p:sp>
      <p:sp>
        <p:nvSpPr>
          <p:cNvPr id="14" name="Metin kutusu 7">
            <a:extLst>
              <a:ext uri="{FF2B5EF4-FFF2-40B4-BE49-F238E27FC236}">
                <a16:creationId xmlns:a16="http://schemas.microsoft.com/office/drawing/2014/main" id="{01B1E121-2E79-DDA3-DC70-FB5657FE8B43}"/>
              </a:ext>
            </a:extLst>
          </p:cNvPr>
          <p:cNvSpPr txBox="1"/>
          <p:nvPr/>
        </p:nvSpPr>
        <p:spPr>
          <a:xfrm>
            <a:off x="1178566" y="3371271"/>
            <a:ext cx="2799034" cy="1200329"/>
          </a:xfrm>
          <a:prstGeom prst="rect">
            <a:avLst/>
          </a:prstGeom>
          <a:noFill/>
        </p:spPr>
        <p:txBody>
          <a:bodyPr wrap="square" rtlCol="0">
            <a:spAutoFit/>
          </a:bodyPr>
          <a:lstStyle/>
          <a:p>
            <a:pPr algn="ctr"/>
            <a:r>
              <a:rPr lang="tr-TR" sz="2400" b="1" dirty="0">
                <a:solidFill>
                  <a:schemeClr val="bg1"/>
                </a:solidFill>
              </a:rPr>
              <a:t>NEXT GENERATION </a:t>
            </a:r>
          </a:p>
          <a:p>
            <a:pPr algn="ctr"/>
            <a:r>
              <a:rPr lang="tr-TR" sz="2400" b="1" dirty="0">
                <a:solidFill>
                  <a:schemeClr val="bg1"/>
                </a:solidFill>
              </a:rPr>
              <a:t>CYBERSECURITY DEVICES</a:t>
            </a:r>
            <a:endParaRPr lang="en-US" sz="2400" b="1" dirty="0">
              <a:solidFill>
                <a:schemeClr val="bg1"/>
              </a:solidFill>
            </a:endParaRPr>
          </a:p>
        </p:txBody>
      </p:sp>
      <p:sp>
        <p:nvSpPr>
          <p:cNvPr id="15" name="Title 1">
            <a:extLst>
              <a:ext uri="{FF2B5EF4-FFF2-40B4-BE49-F238E27FC236}">
                <a16:creationId xmlns:a16="http://schemas.microsoft.com/office/drawing/2014/main" id="{5962AF26-41DB-E4DC-B0BA-F6A4A6909652}"/>
              </a:ext>
            </a:extLst>
          </p:cNvPr>
          <p:cNvSpPr>
            <a:spLocks noGrp="1"/>
          </p:cNvSpPr>
          <p:nvPr>
            <p:ph type="title"/>
          </p:nvPr>
        </p:nvSpPr>
        <p:spPr>
          <a:xfrm>
            <a:off x="838200" y="365125"/>
            <a:ext cx="10515600" cy="1325563"/>
          </a:xfrm>
        </p:spPr>
        <p:txBody>
          <a:bodyPr/>
          <a:lstStyle/>
          <a:p>
            <a:r>
              <a:rPr lang="tr-TR" dirty="0" err="1">
                <a:solidFill>
                  <a:schemeClr val="bg1"/>
                </a:solidFill>
              </a:rPr>
              <a:t>Introduction</a:t>
            </a:r>
            <a:endParaRPr lang="en-US" dirty="0">
              <a:solidFill>
                <a:schemeClr val="bg1"/>
              </a:solidFill>
            </a:endParaRPr>
          </a:p>
        </p:txBody>
      </p:sp>
    </p:spTree>
    <p:extLst>
      <p:ext uri="{BB962C8B-B14F-4D97-AF65-F5344CB8AC3E}">
        <p14:creationId xmlns:p14="http://schemas.microsoft.com/office/powerpoint/2010/main" val="178886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7CD41-DF3A-209E-C408-A236DB85A605}"/>
              </a:ext>
            </a:extLst>
          </p:cNvPr>
          <p:cNvSpPr>
            <a:spLocks noGrp="1"/>
          </p:cNvSpPr>
          <p:nvPr>
            <p:ph type="title"/>
          </p:nvPr>
        </p:nvSpPr>
        <p:spPr/>
        <p:txBody>
          <a:bodyPr/>
          <a:lstStyle/>
          <a:p>
            <a:r>
              <a:rPr lang="tr-TR" dirty="0" err="1">
                <a:solidFill>
                  <a:schemeClr val="bg1"/>
                </a:solidFill>
              </a:rPr>
              <a:t>Literature</a:t>
            </a:r>
            <a:r>
              <a:rPr lang="tr-TR" dirty="0">
                <a:solidFill>
                  <a:schemeClr val="bg1"/>
                </a:solidFill>
              </a:rPr>
              <a:t> </a:t>
            </a:r>
            <a:r>
              <a:rPr lang="tr-TR" dirty="0" err="1">
                <a:solidFill>
                  <a:schemeClr val="bg1"/>
                </a:solidFill>
              </a:rPr>
              <a:t>Review</a:t>
            </a:r>
            <a:endParaRPr lang="en-US" dirty="0">
              <a:solidFill>
                <a:schemeClr val="bg1"/>
              </a:solidFill>
            </a:endParaRPr>
          </a:p>
        </p:txBody>
      </p:sp>
      <p:sp>
        <p:nvSpPr>
          <p:cNvPr id="3" name="Content Placeholder 2">
            <a:extLst>
              <a:ext uri="{FF2B5EF4-FFF2-40B4-BE49-F238E27FC236}">
                <a16:creationId xmlns:a16="http://schemas.microsoft.com/office/drawing/2014/main" id="{0829B046-2C45-9BE6-CC8A-893B11A88BBB}"/>
              </a:ext>
            </a:extLst>
          </p:cNvPr>
          <p:cNvSpPr>
            <a:spLocks noGrp="1"/>
          </p:cNvSpPr>
          <p:nvPr>
            <p:ph idx="1"/>
          </p:nvPr>
        </p:nvSpPr>
        <p:spPr/>
        <p:txBody>
          <a:bodyPr>
            <a:normAutofit/>
          </a:bodyPr>
          <a:lstStyle/>
          <a:p>
            <a:pPr algn="just"/>
            <a:r>
              <a:rPr lang="en-US" sz="1800" b="0" i="0" u="none" strike="noStrike" baseline="0" dirty="0">
                <a:solidFill>
                  <a:schemeClr val="bg1"/>
                </a:solidFill>
                <a:latin typeface="Arial" panose="020B0604020202020204" pitchFamily="34" charset="0"/>
              </a:rPr>
              <a:t>When we search about the applicable dataset to use, one of the </a:t>
            </a:r>
            <a:r>
              <a:rPr lang="en-US" sz="1800" b="1" i="0" u="none" strike="noStrike" baseline="0" dirty="0">
                <a:solidFill>
                  <a:schemeClr val="bg1"/>
                </a:solidFill>
                <a:latin typeface="Arial" panose="020B0604020202020204" pitchFamily="34" charset="0"/>
              </a:rPr>
              <a:t>latest and diverse </a:t>
            </a:r>
            <a:r>
              <a:rPr lang="en-US" sz="1800" b="0" i="0" u="none" strike="noStrike" baseline="0" dirty="0">
                <a:solidFill>
                  <a:schemeClr val="bg1"/>
                </a:solidFill>
                <a:latin typeface="Arial" panose="020B0604020202020204" pitchFamily="34" charset="0"/>
              </a:rPr>
              <a:t>datasets is CICIDS2017. In the article called Toward Generating a New Intrusion Detection Dataset and Intrusion Traffic Characterization [</a:t>
            </a:r>
            <a:r>
              <a:rPr lang="tr-TR" sz="1800" b="0" i="0" u="none" strike="noStrike" baseline="0" dirty="0">
                <a:solidFill>
                  <a:schemeClr val="bg1"/>
                </a:solidFill>
                <a:latin typeface="Arial" panose="020B0604020202020204" pitchFamily="34" charset="0"/>
              </a:rPr>
              <a:t>1</a:t>
            </a:r>
            <a:r>
              <a:rPr lang="en-US" sz="1800" b="0" i="0" u="none" strike="noStrike" baseline="0" dirty="0">
                <a:solidFill>
                  <a:schemeClr val="bg1"/>
                </a:solidFill>
                <a:latin typeface="Arial" panose="020B0604020202020204" pitchFamily="34" charset="0"/>
              </a:rPr>
              <a:t>] This dataset is created by the Canadian Institute for Cybersecurity in 2017.</a:t>
            </a:r>
            <a:endParaRPr lang="tr-TR" sz="1800" b="0" i="0" u="none" strike="noStrike" baseline="0" dirty="0">
              <a:solidFill>
                <a:schemeClr val="bg1"/>
              </a:solidFill>
              <a:latin typeface="Arial" panose="020B0604020202020204" pitchFamily="34" charset="0"/>
            </a:endParaRPr>
          </a:p>
          <a:p>
            <a:pPr algn="just"/>
            <a:r>
              <a:rPr lang="en-US" sz="1800" b="0" i="0" u="none" strike="noStrike" baseline="0" dirty="0">
                <a:solidFill>
                  <a:schemeClr val="bg1"/>
                </a:solidFill>
                <a:latin typeface="Arial" panose="020B0604020202020204" pitchFamily="34" charset="0"/>
              </a:rPr>
              <a:t>In the “An Efficient Feature Selection Based Bayesian and Rough set approach for intrusion detection” article [</a:t>
            </a:r>
            <a:r>
              <a:rPr lang="tr-TR" sz="1800" b="0" i="0" u="none" strike="noStrike" baseline="0" dirty="0">
                <a:solidFill>
                  <a:schemeClr val="bg1"/>
                </a:solidFill>
                <a:latin typeface="Arial" panose="020B0604020202020204" pitchFamily="34" charset="0"/>
              </a:rPr>
              <a:t>2</a:t>
            </a:r>
            <a:r>
              <a:rPr lang="en-US" sz="1800" b="0" i="0" u="none" strike="noStrike" baseline="0" dirty="0">
                <a:solidFill>
                  <a:schemeClr val="bg1"/>
                </a:solidFill>
                <a:latin typeface="Arial" panose="020B0604020202020204" pitchFamily="34" charset="0"/>
              </a:rPr>
              <a:t>], the study calculated the reality quality of the multiple IDS datasets using Fuzzy Logic System. They conclude that out the accuracy of the CICIDS2017 dataset to a legitimate network traffic is </a:t>
            </a:r>
            <a:r>
              <a:rPr lang="en-US" sz="1800" b="1" i="0" u="none" strike="noStrike" baseline="0" dirty="0">
                <a:solidFill>
                  <a:schemeClr val="bg1"/>
                </a:solidFill>
                <a:latin typeface="Arial" panose="020B0604020202020204" pitchFamily="34" charset="0"/>
              </a:rPr>
              <a:t>~%75. </a:t>
            </a:r>
            <a:endParaRPr lang="tr-TR" sz="1800" b="1" i="0" u="none" strike="noStrike" baseline="0" dirty="0">
              <a:solidFill>
                <a:schemeClr val="bg1"/>
              </a:solidFill>
              <a:latin typeface="Arial" panose="020B0604020202020204" pitchFamily="34" charset="0"/>
            </a:endParaRPr>
          </a:p>
        </p:txBody>
      </p:sp>
    </p:spTree>
    <p:extLst>
      <p:ext uri="{BB962C8B-B14F-4D97-AF65-F5344CB8AC3E}">
        <p14:creationId xmlns:p14="http://schemas.microsoft.com/office/powerpoint/2010/main" val="289141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62206B-9A11-1C51-CC45-417488BF526C}"/>
              </a:ext>
            </a:extLst>
          </p:cNvPr>
          <p:cNvPicPr>
            <a:picLocks noChangeAspect="1"/>
          </p:cNvPicPr>
          <p:nvPr/>
        </p:nvPicPr>
        <p:blipFill>
          <a:blip r:embed="rId3"/>
          <a:stretch>
            <a:fillRect/>
          </a:stretch>
        </p:blipFill>
        <p:spPr>
          <a:xfrm>
            <a:off x="0" y="1460838"/>
            <a:ext cx="12192000" cy="4915378"/>
          </a:xfrm>
          <a:prstGeom prst="rect">
            <a:avLst/>
          </a:prstGeom>
        </p:spPr>
      </p:pic>
      <p:sp>
        <p:nvSpPr>
          <p:cNvPr id="7" name="Başlık 1">
            <a:extLst>
              <a:ext uri="{FF2B5EF4-FFF2-40B4-BE49-F238E27FC236}">
                <a16:creationId xmlns:a16="http://schemas.microsoft.com/office/drawing/2014/main" id="{CA9BFD9B-E445-C4BA-2CC3-04812ABC9C19}"/>
              </a:ext>
            </a:extLst>
          </p:cNvPr>
          <p:cNvSpPr>
            <a:spLocks noGrp="1"/>
          </p:cNvSpPr>
          <p:nvPr>
            <p:ph type="title"/>
          </p:nvPr>
        </p:nvSpPr>
        <p:spPr>
          <a:xfrm>
            <a:off x="838200" y="365125"/>
            <a:ext cx="10515600" cy="1325563"/>
          </a:xfrm>
        </p:spPr>
        <p:txBody>
          <a:bodyPr/>
          <a:lstStyle/>
          <a:p>
            <a:r>
              <a:rPr lang="tr-TR" dirty="0" err="1">
                <a:solidFill>
                  <a:schemeClr val="bg1"/>
                </a:solidFill>
              </a:rPr>
              <a:t>Dataset</a:t>
            </a:r>
            <a:r>
              <a:rPr lang="tr-TR" dirty="0">
                <a:solidFill>
                  <a:schemeClr val="bg1"/>
                </a:solidFill>
              </a:rPr>
              <a:t>: CICIDS2017</a:t>
            </a:r>
            <a:endParaRPr lang="en-US" dirty="0">
              <a:solidFill>
                <a:schemeClr val="bg1"/>
              </a:solidFill>
            </a:endParaRPr>
          </a:p>
        </p:txBody>
      </p:sp>
    </p:spTree>
    <p:extLst>
      <p:ext uri="{BB962C8B-B14F-4D97-AF65-F5344CB8AC3E}">
        <p14:creationId xmlns:p14="http://schemas.microsoft.com/office/powerpoint/2010/main" val="72831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k 3">
            <a:extLst>
              <a:ext uri="{FF2B5EF4-FFF2-40B4-BE49-F238E27FC236}">
                <a16:creationId xmlns:a16="http://schemas.microsoft.com/office/drawing/2014/main" id="{B8E0037D-F5A8-4910-A3C3-7B93EDC25C51}"/>
              </a:ext>
            </a:extLst>
          </p:cNvPr>
          <p:cNvGraphicFramePr/>
          <p:nvPr>
            <p:extLst>
              <p:ext uri="{D42A27DB-BD31-4B8C-83A1-F6EECF244321}">
                <p14:modId xmlns:p14="http://schemas.microsoft.com/office/powerpoint/2010/main" val="380925560"/>
              </p:ext>
            </p:extLst>
          </p:nvPr>
        </p:nvGraphicFramePr>
        <p:xfrm>
          <a:off x="170761" y="1412374"/>
          <a:ext cx="11850478" cy="5445626"/>
        </p:xfrm>
        <a:graphic>
          <a:graphicData uri="http://schemas.openxmlformats.org/drawingml/2006/chart">
            <c:chart xmlns:c="http://schemas.openxmlformats.org/drawingml/2006/chart" xmlns:r="http://schemas.openxmlformats.org/officeDocument/2006/relationships" r:id="rId3"/>
          </a:graphicData>
        </a:graphic>
      </p:graphicFrame>
      <p:sp>
        <p:nvSpPr>
          <p:cNvPr id="15" name="Title 1">
            <a:extLst>
              <a:ext uri="{FF2B5EF4-FFF2-40B4-BE49-F238E27FC236}">
                <a16:creationId xmlns:a16="http://schemas.microsoft.com/office/drawing/2014/main" id="{8B8B2BCC-1135-E59E-B926-20EAC9B5F369}"/>
              </a:ext>
            </a:extLst>
          </p:cNvPr>
          <p:cNvSpPr>
            <a:spLocks noGrp="1"/>
          </p:cNvSpPr>
          <p:nvPr>
            <p:ph type="title"/>
          </p:nvPr>
        </p:nvSpPr>
        <p:spPr>
          <a:xfrm>
            <a:off x="838200" y="365125"/>
            <a:ext cx="10515600" cy="1325563"/>
          </a:xfrm>
        </p:spPr>
        <p:txBody>
          <a:bodyPr/>
          <a:lstStyle/>
          <a:p>
            <a:r>
              <a:rPr lang="tr-TR" dirty="0" err="1">
                <a:solidFill>
                  <a:schemeClr val="bg1"/>
                </a:solidFill>
              </a:rPr>
              <a:t>Dataset</a:t>
            </a:r>
            <a:r>
              <a:rPr lang="tr-TR" dirty="0">
                <a:solidFill>
                  <a:schemeClr val="bg1"/>
                </a:solidFill>
              </a:rPr>
              <a:t>: CICIDS2017</a:t>
            </a:r>
            <a:endParaRPr lang="en-US" dirty="0">
              <a:solidFill>
                <a:schemeClr val="bg1"/>
              </a:solidFill>
            </a:endParaRPr>
          </a:p>
        </p:txBody>
      </p:sp>
    </p:spTree>
    <p:extLst>
      <p:ext uri="{BB962C8B-B14F-4D97-AF65-F5344CB8AC3E}">
        <p14:creationId xmlns:p14="http://schemas.microsoft.com/office/powerpoint/2010/main" val="448962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E8C1A0-93BA-4DCF-BB83-D9A2E0428BEE}"/>
              </a:ext>
            </a:extLst>
          </p:cNvPr>
          <p:cNvSpPr>
            <a:spLocks noGrp="1"/>
          </p:cNvSpPr>
          <p:nvPr>
            <p:ph type="title"/>
          </p:nvPr>
        </p:nvSpPr>
        <p:spPr/>
        <p:txBody>
          <a:bodyPr/>
          <a:lstStyle/>
          <a:p>
            <a:r>
              <a:rPr lang="tr-TR" dirty="0" err="1">
                <a:solidFill>
                  <a:schemeClr val="bg1"/>
                </a:solidFill>
              </a:rPr>
              <a:t>Preprocessing</a:t>
            </a:r>
            <a:endParaRPr lang="en-US" dirty="0">
              <a:solidFill>
                <a:schemeClr val="bg1"/>
              </a:solidFill>
            </a:endParaRPr>
          </a:p>
        </p:txBody>
      </p:sp>
      <p:sp>
        <p:nvSpPr>
          <p:cNvPr id="3" name="İçerik Yer Tutucusu 2">
            <a:extLst>
              <a:ext uri="{FF2B5EF4-FFF2-40B4-BE49-F238E27FC236}">
                <a16:creationId xmlns:a16="http://schemas.microsoft.com/office/drawing/2014/main" id="{C3B75B18-3F82-41E1-9766-9554D5A194B9}"/>
              </a:ext>
            </a:extLst>
          </p:cNvPr>
          <p:cNvSpPr>
            <a:spLocks noGrp="1"/>
          </p:cNvSpPr>
          <p:nvPr>
            <p:ph idx="1"/>
          </p:nvPr>
        </p:nvSpPr>
        <p:spPr/>
        <p:txBody>
          <a:bodyPr numCol="2"/>
          <a:lstStyle/>
          <a:p>
            <a:r>
              <a:rPr lang="tr-TR" dirty="0" err="1">
                <a:solidFill>
                  <a:schemeClr val="bg1"/>
                </a:solidFill>
              </a:rPr>
              <a:t>Delete</a:t>
            </a:r>
            <a:r>
              <a:rPr lang="tr-TR" dirty="0">
                <a:solidFill>
                  <a:schemeClr val="bg1"/>
                </a:solidFill>
              </a:rPr>
              <a:t> </a:t>
            </a:r>
            <a:r>
              <a:rPr lang="tr-TR" dirty="0" err="1">
                <a:solidFill>
                  <a:schemeClr val="bg1"/>
                </a:solidFill>
              </a:rPr>
              <a:t>duplicate</a:t>
            </a:r>
            <a:r>
              <a:rPr lang="tr-TR" dirty="0">
                <a:solidFill>
                  <a:schemeClr val="bg1"/>
                </a:solidFill>
              </a:rPr>
              <a:t> </a:t>
            </a:r>
            <a:r>
              <a:rPr lang="tr-TR" dirty="0" err="1">
                <a:solidFill>
                  <a:schemeClr val="bg1"/>
                </a:solidFill>
              </a:rPr>
              <a:t>columns</a:t>
            </a:r>
            <a:r>
              <a:rPr lang="tr-TR" dirty="0">
                <a:solidFill>
                  <a:schemeClr val="bg1"/>
                </a:solidFill>
              </a:rPr>
              <a:t> [3]</a:t>
            </a:r>
          </a:p>
          <a:p>
            <a:r>
              <a:rPr lang="tr-TR" dirty="0" err="1">
                <a:solidFill>
                  <a:schemeClr val="bg1"/>
                </a:solidFill>
              </a:rPr>
              <a:t>Omit</a:t>
            </a:r>
            <a:r>
              <a:rPr lang="tr-TR" dirty="0">
                <a:solidFill>
                  <a:schemeClr val="bg1"/>
                </a:solidFill>
              </a:rPr>
              <a:t> </a:t>
            </a:r>
            <a:r>
              <a:rPr lang="tr-TR" dirty="0" err="1">
                <a:solidFill>
                  <a:schemeClr val="bg1"/>
                </a:solidFill>
              </a:rPr>
              <a:t>empty</a:t>
            </a:r>
            <a:r>
              <a:rPr lang="tr-TR" dirty="0">
                <a:solidFill>
                  <a:schemeClr val="bg1"/>
                </a:solidFill>
              </a:rPr>
              <a:t> </a:t>
            </a:r>
            <a:r>
              <a:rPr lang="tr-TR" dirty="0" err="1">
                <a:solidFill>
                  <a:schemeClr val="bg1"/>
                </a:solidFill>
              </a:rPr>
              <a:t>or</a:t>
            </a:r>
            <a:r>
              <a:rPr lang="tr-TR" dirty="0">
                <a:solidFill>
                  <a:schemeClr val="bg1"/>
                </a:solidFill>
              </a:rPr>
              <a:t> </a:t>
            </a:r>
            <a:r>
              <a:rPr lang="tr-TR" dirty="0" err="1">
                <a:solidFill>
                  <a:schemeClr val="bg1"/>
                </a:solidFill>
              </a:rPr>
              <a:t>indefinetive</a:t>
            </a:r>
            <a:r>
              <a:rPr lang="tr-TR" dirty="0">
                <a:solidFill>
                  <a:schemeClr val="bg1"/>
                </a:solidFill>
              </a:rPr>
              <a:t> </a:t>
            </a:r>
            <a:r>
              <a:rPr lang="tr-TR" dirty="0" err="1">
                <a:solidFill>
                  <a:schemeClr val="bg1"/>
                </a:solidFill>
              </a:rPr>
              <a:t>cells</a:t>
            </a:r>
            <a:endParaRPr lang="tr-TR" dirty="0">
              <a:solidFill>
                <a:schemeClr val="bg1"/>
              </a:solidFill>
            </a:endParaRPr>
          </a:p>
          <a:p>
            <a:r>
              <a:rPr lang="tr-TR" dirty="0">
                <a:solidFill>
                  <a:schemeClr val="bg1"/>
                </a:solidFill>
              </a:rPr>
              <a:t>Define </a:t>
            </a:r>
            <a:r>
              <a:rPr lang="tr-TR" dirty="0" err="1">
                <a:solidFill>
                  <a:schemeClr val="bg1"/>
                </a:solidFill>
              </a:rPr>
              <a:t>the</a:t>
            </a:r>
            <a:r>
              <a:rPr lang="tr-TR" dirty="0">
                <a:solidFill>
                  <a:schemeClr val="bg1"/>
                </a:solidFill>
              </a:rPr>
              <a:t> data </a:t>
            </a:r>
            <a:r>
              <a:rPr lang="tr-TR" dirty="0" err="1">
                <a:solidFill>
                  <a:schemeClr val="bg1"/>
                </a:solidFill>
              </a:rPr>
              <a:t>types</a:t>
            </a:r>
            <a:r>
              <a:rPr lang="tr-TR" dirty="0">
                <a:solidFill>
                  <a:schemeClr val="bg1"/>
                </a:solidFill>
              </a:rPr>
              <a:t> of </a:t>
            </a:r>
            <a:r>
              <a:rPr lang="tr-TR" dirty="0" err="1">
                <a:solidFill>
                  <a:schemeClr val="bg1"/>
                </a:solidFill>
              </a:rPr>
              <a:t>the</a:t>
            </a:r>
            <a:r>
              <a:rPr lang="tr-TR" dirty="0">
                <a:solidFill>
                  <a:schemeClr val="bg1"/>
                </a:solidFill>
              </a:rPr>
              <a:t> </a:t>
            </a:r>
            <a:r>
              <a:rPr lang="tr-TR" dirty="0" err="1">
                <a:solidFill>
                  <a:schemeClr val="bg1"/>
                </a:solidFill>
              </a:rPr>
              <a:t>cells</a:t>
            </a:r>
            <a:r>
              <a:rPr lang="tr-TR" dirty="0">
                <a:solidFill>
                  <a:schemeClr val="bg1"/>
                </a:solidFill>
              </a:rPr>
              <a:t> </a:t>
            </a:r>
          </a:p>
          <a:p>
            <a:r>
              <a:rPr lang="tr-TR" dirty="0" err="1">
                <a:solidFill>
                  <a:schemeClr val="bg1"/>
                </a:solidFill>
              </a:rPr>
              <a:t>Remove</a:t>
            </a:r>
            <a:r>
              <a:rPr lang="tr-TR" dirty="0">
                <a:solidFill>
                  <a:schemeClr val="bg1"/>
                </a:solidFill>
              </a:rPr>
              <a:t> </a:t>
            </a:r>
            <a:r>
              <a:rPr lang="tr-TR" dirty="0" err="1">
                <a:solidFill>
                  <a:schemeClr val="bg1"/>
                </a:solidFill>
              </a:rPr>
              <a:t>any</a:t>
            </a:r>
            <a:r>
              <a:rPr lang="tr-TR" dirty="0">
                <a:solidFill>
                  <a:schemeClr val="bg1"/>
                </a:solidFill>
              </a:rPr>
              <a:t> time </a:t>
            </a:r>
            <a:r>
              <a:rPr lang="tr-TR" dirty="0" err="1">
                <a:solidFill>
                  <a:schemeClr val="bg1"/>
                </a:solidFill>
              </a:rPr>
              <a:t>stamps</a:t>
            </a:r>
            <a:r>
              <a:rPr lang="tr-TR" dirty="0">
                <a:solidFill>
                  <a:schemeClr val="bg1"/>
                </a:solidFill>
              </a:rPr>
              <a:t> </a:t>
            </a:r>
          </a:p>
          <a:p>
            <a:r>
              <a:rPr lang="tr-TR" dirty="0" err="1">
                <a:solidFill>
                  <a:schemeClr val="bg1"/>
                </a:solidFill>
              </a:rPr>
              <a:t>One</a:t>
            </a:r>
            <a:r>
              <a:rPr lang="tr-TR" dirty="0">
                <a:solidFill>
                  <a:schemeClr val="bg1"/>
                </a:solidFill>
              </a:rPr>
              <a:t> Hot Encoder</a:t>
            </a:r>
          </a:p>
          <a:p>
            <a:r>
              <a:rPr lang="tr-TR" dirty="0" err="1">
                <a:solidFill>
                  <a:schemeClr val="bg1"/>
                </a:solidFill>
              </a:rPr>
              <a:t>Scale</a:t>
            </a:r>
            <a:r>
              <a:rPr lang="tr-TR" dirty="0">
                <a:solidFill>
                  <a:schemeClr val="bg1"/>
                </a:solidFill>
              </a:rPr>
              <a:t> &amp; standardize  </a:t>
            </a:r>
          </a:p>
          <a:p>
            <a:endParaRPr lang="tr-TR" dirty="0">
              <a:solidFill>
                <a:schemeClr val="bg1"/>
              </a:solidFill>
            </a:endParaRPr>
          </a:p>
          <a:p>
            <a:endParaRPr lang="tr-TR" dirty="0">
              <a:solidFill>
                <a:schemeClr val="bg1"/>
              </a:solidFill>
            </a:endParaRPr>
          </a:p>
          <a:p>
            <a:pPr marL="0" indent="0" algn="ctr">
              <a:buNone/>
            </a:pPr>
            <a:endParaRPr lang="tr-TR" dirty="0">
              <a:solidFill>
                <a:schemeClr val="bg1"/>
              </a:solidFill>
            </a:endParaRPr>
          </a:p>
          <a:p>
            <a:pPr marL="0" indent="0" algn="ctr">
              <a:buNone/>
            </a:pPr>
            <a:endParaRPr lang="tr-TR" dirty="0">
              <a:solidFill>
                <a:schemeClr val="bg1"/>
              </a:solidFill>
            </a:endParaRPr>
          </a:p>
          <a:p>
            <a:pPr marL="0" indent="0" algn="ctr">
              <a:buNone/>
            </a:pPr>
            <a:r>
              <a:rPr lang="tr-TR" dirty="0" err="1">
                <a:solidFill>
                  <a:schemeClr val="bg1"/>
                </a:solidFill>
              </a:rPr>
              <a:t>Aim</a:t>
            </a:r>
            <a:r>
              <a:rPr lang="tr-TR" dirty="0">
                <a:solidFill>
                  <a:schemeClr val="bg1"/>
                </a:solidFill>
              </a:rPr>
              <a:t>: Help </a:t>
            </a:r>
            <a:r>
              <a:rPr lang="tr-TR" dirty="0" err="1">
                <a:solidFill>
                  <a:schemeClr val="bg1"/>
                </a:solidFill>
              </a:rPr>
              <a:t>learning</a:t>
            </a:r>
            <a:r>
              <a:rPr lang="tr-TR" dirty="0">
                <a:solidFill>
                  <a:schemeClr val="bg1"/>
                </a:solidFill>
              </a:rPr>
              <a:t> but </a:t>
            </a:r>
            <a:r>
              <a:rPr lang="tr-TR" dirty="0" err="1">
                <a:solidFill>
                  <a:schemeClr val="bg1"/>
                </a:solidFill>
              </a:rPr>
              <a:t>keeping</a:t>
            </a:r>
            <a:r>
              <a:rPr lang="tr-TR" dirty="0">
                <a:solidFill>
                  <a:schemeClr val="bg1"/>
                </a:solidFill>
              </a:rPr>
              <a:t> it </a:t>
            </a:r>
            <a:r>
              <a:rPr lang="tr-TR" dirty="0" err="1">
                <a:solidFill>
                  <a:schemeClr val="bg1"/>
                </a:solidFill>
              </a:rPr>
              <a:t>real</a:t>
            </a:r>
            <a:endParaRPr lang="tr-TR" dirty="0">
              <a:solidFill>
                <a:schemeClr val="bg1"/>
              </a:solidFill>
            </a:endParaRPr>
          </a:p>
        </p:txBody>
      </p:sp>
    </p:spTree>
    <p:extLst>
      <p:ext uri="{BB962C8B-B14F-4D97-AF65-F5344CB8AC3E}">
        <p14:creationId xmlns:p14="http://schemas.microsoft.com/office/powerpoint/2010/main" val="2301397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formation | Free Full-Text | NIRFaceNet: A Convolutional Neural Network  for Near-Infrared Face Identification | HTML">
            <a:extLst>
              <a:ext uri="{FF2B5EF4-FFF2-40B4-BE49-F238E27FC236}">
                <a16:creationId xmlns:a16="http://schemas.microsoft.com/office/drawing/2014/main" id="{93A37B48-0FB3-4B44-A3B6-D4D6D50B5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4259263"/>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F4C71D8B-AC5F-9E3F-2E4A-3BA4E18F6235}"/>
              </a:ext>
            </a:extLst>
          </p:cNvPr>
          <p:cNvSpPr>
            <a:spLocks noGrp="1"/>
          </p:cNvSpPr>
          <p:nvPr>
            <p:ph type="title"/>
          </p:nvPr>
        </p:nvSpPr>
        <p:spPr>
          <a:xfrm>
            <a:off x="838200" y="365125"/>
            <a:ext cx="10515600" cy="1325563"/>
          </a:xfrm>
        </p:spPr>
        <p:txBody>
          <a:bodyPr/>
          <a:lstStyle/>
          <a:p>
            <a:r>
              <a:rPr lang="tr-TR" dirty="0">
                <a:solidFill>
                  <a:schemeClr val="bg1"/>
                </a:solidFill>
              </a:rPr>
              <a:t>Model </a:t>
            </a:r>
            <a:r>
              <a:rPr lang="tr-TR" dirty="0" err="1">
                <a:solidFill>
                  <a:schemeClr val="bg1"/>
                </a:solidFill>
              </a:rPr>
              <a:t>Iterations</a:t>
            </a:r>
            <a:endParaRPr lang="en-US" dirty="0">
              <a:solidFill>
                <a:schemeClr val="bg1"/>
              </a:solidFill>
            </a:endParaRPr>
          </a:p>
        </p:txBody>
      </p:sp>
    </p:spTree>
    <p:extLst>
      <p:ext uri="{BB962C8B-B14F-4D97-AF65-F5344CB8AC3E}">
        <p14:creationId xmlns:p14="http://schemas.microsoft.com/office/powerpoint/2010/main" val="340427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41ED310E-D641-4203-B5D2-3C453BE5CA87}"/>
              </a:ext>
            </a:extLst>
          </p:cNvPr>
          <p:cNvPicPr/>
          <p:nvPr/>
        </p:nvPicPr>
        <p:blipFill rotWithShape="1">
          <a:blip r:embed="rId3">
            <a:extLst>
              <a:ext uri="{28A0092B-C50C-407E-A947-70E740481C1C}">
                <a14:useLocalDpi xmlns:a14="http://schemas.microsoft.com/office/drawing/2010/main" val="0"/>
              </a:ext>
            </a:extLst>
          </a:blip>
          <a:srcRect t="2244"/>
          <a:stretch/>
        </p:blipFill>
        <p:spPr bwMode="auto">
          <a:xfrm>
            <a:off x="2319245" y="2985570"/>
            <a:ext cx="7210345" cy="3718193"/>
          </a:xfrm>
          <a:prstGeom prst="rect">
            <a:avLst/>
          </a:prstGeom>
          <a:noFill/>
          <a:ln>
            <a:noFill/>
          </a:ln>
          <a:extLst>
            <a:ext uri="{53640926-AAD7-44D8-BBD7-CCE9431645EC}">
              <a14:shadowObscured xmlns:a14="http://schemas.microsoft.com/office/drawing/2010/main"/>
            </a:ext>
          </a:extLst>
        </p:spPr>
      </p:pic>
      <p:graphicFrame>
        <p:nvGraphicFramePr>
          <p:cNvPr id="10" name="İçerik Yer Tutucusu 4">
            <a:extLst>
              <a:ext uri="{FF2B5EF4-FFF2-40B4-BE49-F238E27FC236}">
                <a16:creationId xmlns:a16="http://schemas.microsoft.com/office/drawing/2014/main" id="{299855C3-F32C-4E32-9FA2-C804044EA509}"/>
              </a:ext>
            </a:extLst>
          </p:cNvPr>
          <p:cNvGraphicFramePr>
            <a:graphicFrameLocks/>
          </p:cNvGraphicFramePr>
          <p:nvPr>
            <p:extLst>
              <p:ext uri="{D42A27DB-BD31-4B8C-83A1-F6EECF244321}">
                <p14:modId xmlns:p14="http://schemas.microsoft.com/office/powerpoint/2010/main" val="2432887263"/>
              </p:ext>
            </p:extLst>
          </p:nvPr>
        </p:nvGraphicFramePr>
        <p:xfrm>
          <a:off x="1949986" y="396608"/>
          <a:ext cx="7888078" cy="2379643"/>
        </p:xfrm>
        <a:graphic>
          <a:graphicData uri="http://schemas.openxmlformats.org/drawingml/2006/table">
            <a:tbl>
              <a:tblPr firstRow="1" firstCol="1" bandRow="1">
                <a:tableStyleId>{5C22544A-7EE6-4342-B048-85BDC9FD1C3A}</a:tableStyleId>
              </a:tblPr>
              <a:tblGrid>
                <a:gridCol w="633700">
                  <a:extLst>
                    <a:ext uri="{9D8B030D-6E8A-4147-A177-3AD203B41FA5}">
                      <a16:colId xmlns:a16="http://schemas.microsoft.com/office/drawing/2014/main" val="3272461292"/>
                    </a:ext>
                  </a:extLst>
                </a:gridCol>
                <a:gridCol w="1181454">
                  <a:extLst>
                    <a:ext uri="{9D8B030D-6E8A-4147-A177-3AD203B41FA5}">
                      <a16:colId xmlns:a16="http://schemas.microsoft.com/office/drawing/2014/main" val="2779704536"/>
                    </a:ext>
                  </a:extLst>
                </a:gridCol>
                <a:gridCol w="1446530">
                  <a:extLst>
                    <a:ext uri="{9D8B030D-6E8A-4147-A177-3AD203B41FA5}">
                      <a16:colId xmlns:a16="http://schemas.microsoft.com/office/drawing/2014/main" val="3043828383"/>
                    </a:ext>
                  </a:extLst>
                </a:gridCol>
                <a:gridCol w="1636204">
                  <a:extLst>
                    <a:ext uri="{9D8B030D-6E8A-4147-A177-3AD203B41FA5}">
                      <a16:colId xmlns:a16="http://schemas.microsoft.com/office/drawing/2014/main" val="211666184"/>
                    </a:ext>
                  </a:extLst>
                </a:gridCol>
                <a:gridCol w="996730">
                  <a:extLst>
                    <a:ext uri="{9D8B030D-6E8A-4147-A177-3AD203B41FA5}">
                      <a16:colId xmlns:a16="http://schemas.microsoft.com/office/drawing/2014/main" val="2976060634"/>
                    </a:ext>
                  </a:extLst>
                </a:gridCol>
                <a:gridCol w="996730">
                  <a:extLst>
                    <a:ext uri="{9D8B030D-6E8A-4147-A177-3AD203B41FA5}">
                      <a16:colId xmlns:a16="http://schemas.microsoft.com/office/drawing/2014/main" val="2116211738"/>
                    </a:ext>
                  </a:extLst>
                </a:gridCol>
                <a:gridCol w="996730">
                  <a:extLst>
                    <a:ext uri="{9D8B030D-6E8A-4147-A177-3AD203B41FA5}">
                      <a16:colId xmlns:a16="http://schemas.microsoft.com/office/drawing/2014/main" val="3183335611"/>
                    </a:ext>
                  </a:extLst>
                </a:gridCol>
              </a:tblGrid>
              <a:tr h="339949">
                <a:tc>
                  <a:txBody>
                    <a:bodyPr/>
                    <a:lstStyle/>
                    <a:p>
                      <a:pPr algn="ctr">
                        <a:lnSpc>
                          <a:spcPct val="150000"/>
                        </a:lnSpc>
                        <a:spcAft>
                          <a:spcPts val="800"/>
                        </a:spcAft>
                      </a:pPr>
                      <a:r>
                        <a:rPr lang="en-US" sz="1200">
                          <a:effectLst/>
                        </a:rPr>
                        <a:t>Trial #</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Model</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Feature Selection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Number of Features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Batch Size</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Loss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Accuracy</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1814004"/>
                  </a:ext>
                </a:extLst>
              </a:tr>
              <a:tr h="339949">
                <a:tc>
                  <a:txBody>
                    <a:bodyPr/>
                    <a:lstStyle/>
                    <a:p>
                      <a:pPr algn="ctr">
                        <a:lnSpc>
                          <a:spcPct val="150000"/>
                        </a:lnSpc>
                        <a:spcAft>
                          <a:spcPts val="800"/>
                        </a:spcAft>
                      </a:pPr>
                      <a:r>
                        <a:rPr lang="en-US" sz="1200" dirty="0">
                          <a:effectLst/>
                        </a:rPr>
                        <a:t>1</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CNN</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dirty="0">
                          <a:effectLst/>
                        </a:rPr>
                        <a:t>No</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r>
                        <a:rPr lang="en-US" sz="1200">
                          <a:effectLst/>
                        </a:rPr>
                        <a:t>70</a:t>
                      </a:r>
                      <a:endParaRPr lang="en-US"/>
                    </a:p>
                  </a:txBody>
                  <a:tcPr marL="68580" marR="68580" marT="0" marB="0" anchor="ctr">
                    <a:solidFill>
                      <a:srgbClr val="FF0000"/>
                    </a:solidFill>
                  </a:tcP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0000"/>
                    </a:solidFill>
                  </a:tcPr>
                </a:tc>
                <a:tc>
                  <a:txBody>
                    <a:bodyPr/>
                    <a:lstStyle/>
                    <a:p>
                      <a:pPr algn="ctr">
                        <a:lnSpc>
                          <a:spcPct val="150000"/>
                        </a:lnSpc>
                        <a:spcAft>
                          <a:spcPts val="800"/>
                        </a:spcAft>
                      </a:pPr>
                      <a:r>
                        <a:rPr lang="en-US" sz="1200">
                          <a:effectLst/>
                        </a:rPr>
                        <a:t>0.37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gn="ctr">
                        <a:lnSpc>
                          <a:spcPct val="150000"/>
                        </a:lnSpc>
                        <a:spcAft>
                          <a:spcPts val="800"/>
                        </a:spcAft>
                      </a:pPr>
                      <a:r>
                        <a:rPr lang="en-US" sz="1200" dirty="0">
                          <a:effectLst/>
                        </a:rPr>
                        <a:t>0.8035</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extLst>
                  <a:ext uri="{0D108BD9-81ED-4DB2-BD59-A6C34878D82A}">
                    <a16:rowId xmlns:a16="http://schemas.microsoft.com/office/drawing/2014/main" val="3987644469"/>
                  </a:ext>
                </a:extLst>
              </a:tr>
              <a:tr h="339949">
                <a:tc>
                  <a:txBody>
                    <a:bodyPr/>
                    <a:lstStyle/>
                    <a:p>
                      <a:pPr algn="ctr">
                        <a:lnSpc>
                          <a:spcPct val="150000"/>
                        </a:lnSpc>
                        <a:spcAft>
                          <a:spcPts val="800"/>
                        </a:spcAft>
                      </a:pPr>
                      <a:r>
                        <a:rPr lang="en-US" sz="1200">
                          <a:effectLst/>
                        </a:rPr>
                        <a:t>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dirty="0">
                          <a:effectLst/>
                        </a:rPr>
                        <a:t>Yes</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dirty="0">
                          <a:effectLst/>
                        </a:rPr>
                        <a:t>256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0.21</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0.8810</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3253522"/>
                  </a:ext>
                </a:extLst>
              </a:tr>
              <a:tr h="339949">
                <a:tc>
                  <a:txBody>
                    <a:bodyPr/>
                    <a:lstStyle/>
                    <a:p>
                      <a:pPr algn="ctr">
                        <a:lnSpc>
                          <a:spcPct val="150000"/>
                        </a:lnSpc>
                        <a:spcAft>
                          <a:spcPts val="800"/>
                        </a:spcAft>
                      </a:pPr>
                      <a:r>
                        <a:rPr lang="en-US" sz="1200">
                          <a:effectLst/>
                        </a:rPr>
                        <a:t>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0.23</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0.9374</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54699"/>
                  </a:ext>
                </a:extLst>
              </a:tr>
              <a:tr h="339949">
                <a:tc>
                  <a:txBody>
                    <a:bodyPr/>
                    <a:lstStyle/>
                    <a:p>
                      <a:pPr algn="ctr">
                        <a:lnSpc>
                          <a:spcPct val="150000"/>
                        </a:lnSpc>
                        <a:spcAft>
                          <a:spcPts val="800"/>
                        </a:spcAft>
                      </a:pPr>
                      <a:r>
                        <a:rPr lang="en-US" sz="1200">
                          <a:effectLst/>
                        </a:rPr>
                        <a:t>4</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40</a:t>
                      </a:r>
                      <a:endParaRPr lang="en-US"/>
                    </a:p>
                  </a:txBody>
                  <a:tcPr marL="68580" marR="68580" marT="0" marB="0" anchor="ctr"/>
                </a:tc>
                <a:tc>
                  <a:txBody>
                    <a:bodyPr/>
                    <a:lstStyle/>
                    <a:p>
                      <a:pPr algn="ctr">
                        <a:lnSpc>
                          <a:spcPct val="150000"/>
                        </a:lnSpc>
                        <a:spcAft>
                          <a:spcPts val="800"/>
                        </a:spcAft>
                      </a:pPr>
                      <a:r>
                        <a:rPr lang="en-US" sz="1200">
                          <a:effectLst/>
                        </a:rPr>
                        <a:t>512</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0.10</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0.9753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3566649"/>
                  </a:ext>
                </a:extLst>
              </a:tr>
              <a:tr h="339949">
                <a:tc>
                  <a:txBody>
                    <a:bodyPr/>
                    <a:lstStyle/>
                    <a:p>
                      <a:pPr algn="ctr">
                        <a:lnSpc>
                          <a:spcPct val="150000"/>
                        </a:lnSpc>
                        <a:spcAft>
                          <a:spcPts val="800"/>
                        </a:spcAft>
                      </a:pPr>
                      <a:r>
                        <a:rPr lang="en-US" sz="1200">
                          <a:effectLst/>
                        </a:rPr>
                        <a:t>5</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CNN-BILSTM</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200">
                          <a:effectLst/>
                        </a:rPr>
                        <a:t>10</a:t>
                      </a:r>
                      <a:endParaRPr lang="en-US"/>
                    </a:p>
                  </a:txBody>
                  <a:tcPr marL="68580" marR="68580" marT="0" marB="0" anchor="ct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200">
                          <a:effectLst/>
                        </a:rPr>
                        <a:t>1.49</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200" dirty="0">
                          <a:effectLst/>
                        </a:rPr>
                        <a:t>0.8913</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0144556"/>
                  </a:ext>
                </a:extLst>
              </a:tr>
              <a:tr h="339949">
                <a:tc>
                  <a:txBody>
                    <a:bodyPr/>
                    <a:lstStyle/>
                    <a:p>
                      <a:pPr algn="ctr">
                        <a:lnSpc>
                          <a:spcPct val="150000"/>
                        </a:lnSpc>
                        <a:spcAft>
                          <a:spcPts val="800"/>
                        </a:spcAft>
                      </a:pPr>
                      <a:r>
                        <a:rPr lang="en-US" sz="1200" dirty="0">
                          <a:effectLst/>
                        </a:rPr>
                        <a:t>6</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4472C4"/>
                    </a:solidFill>
                  </a:tcPr>
                </a:tc>
                <a:tc>
                  <a:txBody>
                    <a:bodyPr/>
                    <a:lstStyle/>
                    <a:p>
                      <a:pPr algn="ctr">
                        <a:lnSpc>
                          <a:spcPct val="150000"/>
                        </a:lnSpc>
                        <a:spcAft>
                          <a:spcPts val="800"/>
                        </a:spcAft>
                      </a:pPr>
                      <a:r>
                        <a:rPr lang="en-US" sz="1200" dirty="0">
                          <a:effectLst/>
                        </a:rPr>
                        <a:t>CNN-BILSTM</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Yes</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r>
                        <a:rPr lang="en-US" sz="1200" dirty="0">
                          <a:effectLst/>
                        </a:rPr>
                        <a:t>10</a:t>
                      </a:r>
                      <a:endParaRPr lang="en-US" dirty="0"/>
                    </a:p>
                  </a:txBody>
                  <a:tcPr marL="68580" marR="68580" marT="0" marB="0" anchor="ctr">
                    <a:solidFill>
                      <a:srgbClr val="E9EBF5"/>
                    </a:solidFill>
                  </a:tcPr>
                </a:tc>
                <a:tc>
                  <a:txBody>
                    <a:bodyPr/>
                    <a:lstStyle/>
                    <a:p>
                      <a:pPr algn="ctr">
                        <a:lnSpc>
                          <a:spcPct val="150000"/>
                        </a:lnSpc>
                        <a:spcAft>
                          <a:spcPts val="800"/>
                        </a:spcAft>
                      </a:pPr>
                      <a:r>
                        <a:rPr lang="en-US" sz="1200" dirty="0">
                          <a:effectLst/>
                        </a:rPr>
                        <a:t>512</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E9EBF5"/>
                    </a:solidFill>
                  </a:tcPr>
                </a:tc>
                <a:tc>
                  <a:txBody>
                    <a:bodyPr/>
                    <a:lstStyle/>
                    <a:p>
                      <a:pPr algn="ctr">
                        <a:lnSpc>
                          <a:spcPct val="150000"/>
                        </a:lnSpc>
                        <a:spcAft>
                          <a:spcPts val="800"/>
                        </a:spcAft>
                      </a:pPr>
                      <a:r>
                        <a:rPr lang="en-US" sz="1200">
                          <a:effectLst/>
                        </a:rPr>
                        <a:t>0.07</a:t>
                      </a:r>
                      <a:endParaRPr lang="tr-T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tc>
                  <a:txBody>
                    <a:bodyPr/>
                    <a:lstStyle/>
                    <a:p>
                      <a:pPr algn="ctr">
                        <a:lnSpc>
                          <a:spcPct val="150000"/>
                        </a:lnSpc>
                        <a:spcAft>
                          <a:spcPts val="800"/>
                        </a:spcAft>
                      </a:pPr>
                      <a:r>
                        <a:rPr lang="en-US" sz="1200" dirty="0">
                          <a:effectLst/>
                        </a:rPr>
                        <a:t>0.9639</a:t>
                      </a:r>
                      <a:endParaRPr lang="tr-T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E9EBF5"/>
                    </a:solidFill>
                  </a:tcPr>
                </a:tc>
                <a:extLst>
                  <a:ext uri="{0D108BD9-81ED-4DB2-BD59-A6C34878D82A}">
                    <a16:rowId xmlns:a16="http://schemas.microsoft.com/office/drawing/2014/main" val="95483868"/>
                  </a:ext>
                </a:extLst>
              </a:tr>
            </a:tbl>
          </a:graphicData>
        </a:graphic>
      </p:graphicFrame>
      <p:sp>
        <p:nvSpPr>
          <p:cNvPr id="2" name="TextBox 1">
            <a:extLst>
              <a:ext uri="{FF2B5EF4-FFF2-40B4-BE49-F238E27FC236}">
                <a16:creationId xmlns:a16="http://schemas.microsoft.com/office/drawing/2014/main" id="{ED733D51-DB83-F3E3-97C5-91C1D6C03D2B}"/>
              </a:ext>
            </a:extLst>
          </p:cNvPr>
          <p:cNvSpPr txBox="1"/>
          <p:nvPr/>
        </p:nvSpPr>
        <p:spPr>
          <a:xfrm>
            <a:off x="5795585" y="2968915"/>
            <a:ext cx="600827" cy="307777"/>
          </a:xfrm>
          <a:prstGeom prst="rect">
            <a:avLst/>
          </a:prstGeom>
          <a:noFill/>
        </p:spPr>
        <p:txBody>
          <a:bodyPr wrap="square" rtlCol="0">
            <a:spAutoFit/>
          </a:bodyPr>
          <a:lstStyle/>
          <a:p>
            <a:r>
              <a:rPr lang="tr-TR" sz="1400" dirty="0" err="1"/>
              <a:t>Loss</a:t>
            </a:r>
            <a:endParaRPr lang="en-US" sz="1400" dirty="0"/>
          </a:p>
        </p:txBody>
      </p:sp>
    </p:spTree>
    <p:extLst>
      <p:ext uri="{BB962C8B-B14F-4D97-AF65-F5344CB8AC3E}">
        <p14:creationId xmlns:p14="http://schemas.microsoft.com/office/powerpoint/2010/main" val="3337630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7399</TotalTime>
  <Words>2010</Words>
  <Application>Microsoft Office PowerPoint</Application>
  <PresentationFormat>Widescreen</PresentationFormat>
  <Paragraphs>406</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Courier New</vt:lpstr>
      <vt:lpstr>Symbol</vt:lpstr>
      <vt:lpstr>Wingdings</vt:lpstr>
      <vt:lpstr>Office Theme</vt:lpstr>
      <vt:lpstr>PowerPoint Presentation</vt:lpstr>
      <vt:lpstr>Schedule</vt:lpstr>
      <vt:lpstr>Introduction</vt:lpstr>
      <vt:lpstr>Literature Review</vt:lpstr>
      <vt:lpstr>Dataset: CICIDS2017</vt:lpstr>
      <vt:lpstr>Dataset: CICIDS2017</vt:lpstr>
      <vt:lpstr>Preprocessing</vt:lpstr>
      <vt:lpstr>Model Iterations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Future Works</vt:lpstr>
      <vt:lpstr>Future Works</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Ayça Nur Vanlı</dc:creator>
  <cp:lastModifiedBy>Ayca Nur VANLI</cp:lastModifiedBy>
  <cp:revision>18</cp:revision>
  <dcterms:created xsi:type="dcterms:W3CDTF">2021-06-17T08:48:09Z</dcterms:created>
  <dcterms:modified xsi:type="dcterms:W3CDTF">2022-10-19T22:25:38Z</dcterms:modified>
</cp:coreProperties>
</file>